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38" r:id="rId2"/>
    <p:sldId id="257" r:id="rId3"/>
    <p:sldId id="292" r:id="rId4"/>
    <p:sldId id="273" r:id="rId5"/>
    <p:sldId id="275" r:id="rId6"/>
    <p:sldId id="277" r:id="rId7"/>
    <p:sldId id="335" r:id="rId8"/>
    <p:sldId id="282" r:id="rId9"/>
    <p:sldId id="339" r:id="rId10"/>
    <p:sldId id="278" r:id="rId11"/>
    <p:sldId id="321" r:id="rId12"/>
    <p:sldId id="322" r:id="rId13"/>
    <p:sldId id="305" r:id="rId14"/>
    <p:sldId id="312" r:id="rId15"/>
    <p:sldId id="317" r:id="rId16"/>
    <p:sldId id="319" r:id="rId17"/>
    <p:sldId id="336" r:id="rId18"/>
    <p:sldId id="337" r:id="rId19"/>
    <p:sldId id="293" r:id="rId20"/>
    <p:sldId id="314" r:id="rId21"/>
    <p:sldId id="289" r:id="rId22"/>
    <p:sldId id="313" r:id="rId23"/>
    <p:sldId id="266" r:id="rId24"/>
    <p:sldId id="284" r:id="rId25"/>
    <p:sldId id="318" r:id="rId26"/>
    <p:sldId id="325"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0B0B"/>
    <a:srgbClr val="FF0D0D"/>
    <a:srgbClr val="5C5C5C"/>
    <a:srgbClr val="6B6B6B"/>
    <a:srgbClr val="6C5D75"/>
    <a:srgbClr val="67596F"/>
    <a:srgbClr val="7D6B8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0968" autoAdjust="0"/>
    <p:restoredTop sz="94660"/>
  </p:normalViewPr>
  <p:slideViewPr>
    <p:cSldViewPr showGuides="1">
      <p:cViewPr varScale="1">
        <p:scale>
          <a:sx n="102" d="100"/>
          <a:sy n="102" d="100"/>
        </p:scale>
        <p:origin x="-282" y="-1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B69B12-2308-4A8F-8340-F1F23DC4F48F}" type="datetimeFigureOut">
              <a:rPr lang="en-US" smtClean="0"/>
              <a:pPr/>
              <a:t>06/28/2012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3753EA-B438-496C-B1C3-7DFD5F465ECE}" type="slidenum">
              <a:rPr lang="en-US" smtClean="0"/>
              <a:pPr/>
              <a:t>‹#›</a:t>
            </a:fld>
            <a:endParaRPr lang="en-US"/>
          </a:p>
        </p:txBody>
      </p:sp>
    </p:spTree>
    <p:extLst>
      <p:ext uri="{BB962C8B-B14F-4D97-AF65-F5344CB8AC3E}">
        <p14:creationId xmlns:p14="http://schemas.microsoft.com/office/powerpoint/2010/main" xmlns="" val="3804185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sf.gov/cgi-bin/good-bye?http://www.flmnh.ufl.edu/idigbio/"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3753EA-B438-496C-B1C3-7DFD5F465ECE}"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8495AA-4F0E-4113-90CE-F175E1AF3490}"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5838">
              <a:defRPr/>
            </a:pPr>
            <a:r>
              <a:rPr lang="en-US" dirty="0">
                <a:solidFill>
                  <a:schemeClr val="tx1">
                    <a:lumMod val="95000"/>
                    <a:lumOff val="5000"/>
                  </a:schemeClr>
                </a:solidFill>
                <a:latin typeface="Arial" pitchFamily="34" charset="0"/>
                <a:cs typeface="Arial" pitchFamily="34" charset="0"/>
              </a:rPr>
              <a:t>Science, Engineering, and Education for Sustainability (SEES) is a portfolio of activities that highlights NSF's unique role in helping society address the challenge(s) of achieving sustainability.  SEES projects are NSF wide initiatives that provide foundational knowledge about the environment, and economic effects of anticipated changes in sea level, and chemistry i.e. ocean acidification, rainfall, growing seasons, bio-diversity, and essential ecosystem services, and for the development of responsive adaptation and mitigation strategies.  By supporting interdisciplinary research and education, SEES will develop the workforce needed to understand and address complex issues of environmental sustainability</a:t>
            </a:r>
          </a:p>
          <a:p>
            <a:endParaRPr lang="en-US" dirty="0"/>
          </a:p>
        </p:txBody>
      </p:sp>
      <p:sp>
        <p:nvSpPr>
          <p:cNvPr id="4" name="Slide Number Placeholder 3"/>
          <p:cNvSpPr>
            <a:spLocks noGrp="1"/>
          </p:cNvSpPr>
          <p:nvPr>
            <p:ph type="sldNum" sz="quarter" idx="10"/>
          </p:nvPr>
        </p:nvSpPr>
        <p:spPr/>
        <p:txBody>
          <a:bodyPr/>
          <a:lstStyle/>
          <a:p>
            <a:fld id="{ECAE85AE-9209-473C-A7DB-655DFE4DE497}"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defRPr/>
            </a:pPr>
            <a:r>
              <a:rPr lang="en-US" b="1" dirty="0">
                <a:latin typeface="+mj-lt"/>
              </a:rPr>
              <a:t>1) ADBC: </a:t>
            </a:r>
            <a:r>
              <a:rPr lang="en-US" dirty="0">
                <a:latin typeface="+mj-lt"/>
              </a:rPr>
              <a:t>Enhance and expand the national resource of digital data; document existing </a:t>
            </a:r>
            <a:r>
              <a:rPr lang="en-US" dirty="0" err="1">
                <a:latin typeface="+mj-lt"/>
              </a:rPr>
              <a:t>vouchered</a:t>
            </a:r>
            <a:r>
              <a:rPr lang="en-US" dirty="0">
                <a:latin typeface="+mj-lt"/>
              </a:rPr>
              <a:t> biological and paleontological collections. Improve access to digitized information (including images) residing in </a:t>
            </a:r>
            <a:r>
              <a:rPr lang="en-US" dirty="0" err="1">
                <a:latin typeface="+mj-lt"/>
              </a:rPr>
              <a:t>vouchered</a:t>
            </a:r>
            <a:r>
              <a:rPr lang="en-US" dirty="0">
                <a:latin typeface="+mj-lt"/>
              </a:rPr>
              <a:t> scientific collections across the United States. Structured at three levels:</a:t>
            </a:r>
          </a:p>
          <a:p>
            <a:pPr marL="447919" indent="-447919">
              <a:buFont typeface="+mj-lt"/>
              <a:buAutoNum type="arabicPeriod"/>
              <a:defRPr/>
            </a:pPr>
            <a:r>
              <a:rPr lang="en-US" dirty="0">
                <a:latin typeface="+mj-lt"/>
              </a:rPr>
              <a:t>Central coordinating organization: </a:t>
            </a:r>
            <a:r>
              <a:rPr lang="en-US" b="1" dirty="0">
                <a:effectLst>
                  <a:outerShdw blurRad="38100" dist="38100" dir="2700000" algn="tl">
                    <a:srgbClr val="000000">
                      <a:alpha val="43137"/>
                    </a:srgbClr>
                  </a:outerShdw>
                </a:effectLst>
                <a:latin typeface="+mj-lt"/>
                <a:hlinkClick r:id="rId3"/>
              </a:rPr>
              <a:t>National Resource for Digitization of Biological Collections: Integrated Digitized Bio-collections at Univ. of Florida (</a:t>
            </a:r>
            <a:r>
              <a:rPr lang="en-US" b="1" i="1" dirty="0" err="1">
                <a:effectLst>
                  <a:outerShdw blurRad="38100" dist="38100" dir="2700000" algn="tl">
                    <a:srgbClr val="000000">
                      <a:alpha val="43137"/>
                    </a:srgbClr>
                  </a:outerShdw>
                </a:effectLst>
                <a:latin typeface="+mj-lt"/>
                <a:hlinkClick r:id="rId3"/>
              </a:rPr>
              <a:t>iDigBio</a:t>
            </a:r>
            <a:r>
              <a:rPr lang="en-US" b="1" dirty="0">
                <a:effectLst>
                  <a:outerShdw blurRad="38100" dist="38100" dir="2700000" algn="tl">
                    <a:srgbClr val="000000">
                      <a:alpha val="43137"/>
                    </a:srgbClr>
                  </a:outerShdw>
                </a:effectLst>
                <a:latin typeface="+mj-lt"/>
                <a:hlinkClick r:id="rId3"/>
              </a:rPr>
              <a:t>)</a:t>
            </a:r>
            <a:endParaRPr lang="en-US" b="1" dirty="0">
              <a:effectLst>
                <a:outerShdw blurRad="38100" dist="38100" dir="2700000" algn="tl">
                  <a:srgbClr val="000000">
                    <a:alpha val="43137"/>
                  </a:srgbClr>
                </a:outerShdw>
              </a:effectLst>
              <a:latin typeface="+mj-lt"/>
            </a:endParaRPr>
          </a:p>
          <a:p>
            <a:pPr marL="447919" indent="-447919">
              <a:buFont typeface="+mj-lt"/>
              <a:buAutoNum type="arabicPeriod"/>
              <a:defRPr/>
            </a:pPr>
            <a:r>
              <a:rPr lang="en-US" dirty="0">
                <a:latin typeface="+mj-lt"/>
              </a:rPr>
              <a:t>Series of thematic networks based on an important research theme</a:t>
            </a:r>
          </a:p>
          <a:p>
            <a:pPr marL="447919" indent="-447919">
              <a:buFont typeface="+mj-lt"/>
              <a:buAutoNum type="arabicPeriod"/>
              <a:defRPr/>
            </a:pPr>
            <a:r>
              <a:rPr lang="en-US" dirty="0">
                <a:latin typeface="+mj-lt"/>
              </a:rPr>
              <a:t>The physical collections</a:t>
            </a:r>
          </a:p>
          <a:p>
            <a:pPr defTabSz="895838">
              <a:defRPr/>
            </a:pPr>
            <a:endParaRPr lang="en-US" dirty="0">
              <a:latin typeface="+mj-lt"/>
            </a:endParaRPr>
          </a:p>
          <a:p>
            <a:pPr defTabSz="895838">
              <a:defRPr/>
            </a:pPr>
            <a:r>
              <a:rPr lang="en-US" b="1" dirty="0">
                <a:latin typeface="+mj-lt"/>
              </a:rPr>
              <a:t>2) Cyber Infrastructure: </a:t>
            </a:r>
            <a:r>
              <a:rPr lang="en-US" dirty="0">
                <a:solidFill>
                  <a:schemeClr val="bg1"/>
                </a:solidFill>
              </a:rPr>
              <a:t>The Software Infrastructure for Sustained Innovation (SI</a:t>
            </a:r>
            <a:r>
              <a:rPr lang="en-US" baseline="30000" dirty="0">
                <a:solidFill>
                  <a:schemeClr val="bg1"/>
                </a:solidFill>
              </a:rPr>
              <a:t>2</a:t>
            </a:r>
            <a:r>
              <a:rPr lang="en-US" dirty="0">
                <a:solidFill>
                  <a:schemeClr val="bg1"/>
                </a:solidFill>
              </a:rPr>
              <a:t>) program includes </a:t>
            </a:r>
            <a:r>
              <a:rPr lang="en-US" i="1" dirty="0">
                <a:solidFill>
                  <a:schemeClr val="bg1"/>
                </a:solidFill>
              </a:rPr>
              <a:t>Conceptualization Awards</a:t>
            </a:r>
            <a:r>
              <a:rPr lang="en-US" dirty="0">
                <a:solidFill>
                  <a:schemeClr val="bg1"/>
                </a:solidFill>
              </a:rPr>
              <a:t> - </a:t>
            </a:r>
            <a:r>
              <a:rPr lang="en-US" dirty="0">
                <a:solidFill>
                  <a:srgbClr val="FFFF00"/>
                </a:solidFill>
              </a:rPr>
              <a:t>planning awards </a:t>
            </a:r>
            <a:r>
              <a:rPr lang="en-US" dirty="0">
                <a:solidFill>
                  <a:schemeClr val="bg1"/>
                </a:solidFill>
              </a:rPr>
              <a:t>to organize an interdisciplinary community to determine its software requirements and challenges. BIO is especially interested in </a:t>
            </a:r>
            <a:r>
              <a:rPr lang="en-US" dirty="0">
                <a:solidFill>
                  <a:srgbClr val="FFFF00"/>
                </a:solidFill>
              </a:rPr>
              <a:t>conceptualization proposals that focus on high priority research problems </a:t>
            </a:r>
            <a:r>
              <a:rPr lang="en-US" dirty="0">
                <a:solidFill>
                  <a:schemeClr val="bg1"/>
                </a:solidFill>
              </a:rPr>
              <a:t>and that will </a:t>
            </a:r>
            <a:r>
              <a:rPr lang="en-US" dirty="0">
                <a:solidFill>
                  <a:srgbClr val="FFFF00"/>
                </a:solidFill>
              </a:rPr>
              <a:t>significantly leverage existing investments</a:t>
            </a:r>
            <a:r>
              <a:rPr lang="en-US" dirty="0">
                <a:solidFill>
                  <a:srgbClr val="FF0000"/>
                </a:solidFill>
              </a:rPr>
              <a:t> </a:t>
            </a:r>
            <a:r>
              <a:rPr lang="en-US" dirty="0">
                <a:solidFill>
                  <a:schemeClr val="bg1"/>
                </a:solidFill>
              </a:rPr>
              <a:t>in ways that will transform  infrastructure  that supports BIO and related research. </a:t>
            </a:r>
          </a:p>
          <a:p>
            <a:pPr defTabSz="895838">
              <a:defRPr/>
            </a:pPr>
            <a:endParaRPr lang="en-US" dirty="0">
              <a:solidFill>
                <a:schemeClr val="bg1"/>
              </a:solidFill>
            </a:endParaRPr>
          </a:p>
          <a:p>
            <a:pPr defTabSz="895838">
              <a:defRPr/>
            </a:pPr>
            <a:r>
              <a:rPr lang="en-US" b="1" dirty="0">
                <a:latin typeface="+mj-lt"/>
              </a:rPr>
              <a:t>3) </a:t>
            </a:r>
            <a:r>
              <a:rPr lang="en-US" b="1" dirty="0" err="1">
                <a:latin typeface="+mj-lt"/>
              </a:rPr>
              <a:t>iPlant</a:t>
            </a:r>
            <a:r>
              <a:rPr lang="en-US" b="1" dirty="0">
                <a:latin typeface="+mj-lt"/>
              </a:rPr>
              <a:t> Collaborative: </a:t>
            </a:r>
            <a:r>
              <a:rPr lang="en-US" dirty="0">
                <a:latin typeface="+mj-lt"/>
              </a:rPr>
              <a:t>national cyber-infrastructure center to address global plant biology questions that have  implications for agriculture, energy, natural resources and the environment </a:t>
            </a:r>
          </a:p>
          <a:p>
            <a:pPr defTabSz="895838">
              <a:defRPr/>
            </a:pPr>
            <a:endParaRPr lang="en-US" b="1" dirty="0">
              <a:latin typeface="+mj-lt"/>
            </a:endParaRPr>
          </a:p>
          <a:p>
            <a:pPr defTabSz="895838">
              <a:defRPr/>
            </a:pPr>
            <a:r>
              <a:rPr lang="en-US" b="1" dirty="0">
                <a:latin typeface="+mj-lt"/>
              </a:rPr>
              <a:t>ATOL: </a:t>
            </a:r>
            <a:r>
              <a:rPr lang="en-US" b="1" dirty="0" err="1">
                <a:latin typeface="+mj-lt"/>
              </a:rPr>
              <a:t>Phylogenetic</a:t>
            </a:r>
            <a:r>
              <a:rPr lang="en-US" b="1" dirty="0">
                <a:latin typeface="+mj-lt"/>
              </a:rPr>
              <a:t> </a:t>
            </a:r>
            <a:r>
              <a:rPr lang="en-US" b="1" dirty="0" err="1">
                <a:latin typeface="+mj-lt"/>
              </a:rPr>
              <a:t>systematics</a:t>
            </a:r>
            <a:r>
              <a:rPr lang="en-US" dirty="0">
                <a:latin typeface="+mj-lt"/>
              </a:rPr>
              <a:t> has advanced our understanding of the evolutionary relationships of groups of organisms across the tree of life from the simplest microbes to plants and primates. Rapid progress in recent years has been due to advances in technology, methods, and theory generated by NSF funded projects from the Assembling the Tree of Life Program and </a:t>
            </a:r>
            <a:r>
              <a:rPr lang="en-US" dirty="0" err="1">
                <a:latin typeface="+mj-lt"/>
              </a:rPr>
              <a:t>Systematics</a:t>
            </a:r>
            <a:r>
              <a:rPr lang="en-US" dirty="0">
                <a:latin typeface="+mj-lt"/>
              </a:rPr>
              <a:t> and Biodiversity Science cluster in the Directorate for Biological Sciences.  </a:t>
            </a:r>
            <a:r>
              <a:rPr lang="en-US" dirty="0" err="1">
                <a:latin typeface="+mj-lt"/>
              </a:rPr>
              <a:t>Phylogenetic</a:t>
            </a:r>
            <a:r>
              <a:rPr lang="en-US" dirty="0">
                <a:latin typeface="+mj-lt"/>
              </a:rPr>
              <a:t> </a:t>
            </a:r>
            <a:r>
              <a:rPr lang="en-US" dirty="0" err="1">
                <a:latin typeface="+mj-lt"/>
              </a:rPr>
              <a:t>systematics</a:t>
            </a:r>
            <a:r>
              <a:rPr lang="en-US" dirty="0">
                <a:latin typeface="+mj-lt"/>
              </a:rPr>
              <a:t> provides a powerful tool for understanding the evolution of genes and assessing potential risks and benefits of organisms (like strains of disease-causing bacteria or medicinally useful compounds).  And, “tree-thinking” (examining patterns of relatedness) has become the basis for investigation of new questions in genomics, ecology, behavior, and development.</a:t>
            </a:r>
          </a:p>
          <a:p>
            <a:pPr defTabSz="895838">
              <a:defRPr/>
            </a:pPr>
            <a:endParaRPr lang="en-US" dirty="0">
              <a:latin typeface="+mj-lt"/>
            </a:endParaRPr>
          </a:p>
          <a:p>
            <a:pPr defTabSz="895838">
              <a:defRPr/>
            </a:pPr>
            <a:endParaRPr lang="en-US" dirty="0" smtClean="0">
              <a:solidFill>
                <a:srgbClr val="FFC000"/>
              </a:solidFill>
            </a:endParaRPr>
          </a:p>
          <a:p>
            <a:pPr defTabSz="895838">
              <a:defRPr/>
            </a:pPr>
            <a:endParaRPr lang="en-US" dirty="0">
              <a:latin typeface="+mj-lt"/>
            </a:endParaRPr>
          </a:p>
          <a:p>
            <a:endParaRPr lang="en-US" dirty="0">
              <a:latin typeface="+mj-lt"/>
            </a:endParaRPr>
          </a:p>
        </p:txBody>
      </p:sp>
      <p:sp>
        <p:nvSpPr>
          <p:cNvPr id="4" name="Slide Number Placeholder 3"/>
          <p:cNvSpPr>
            <a:spLocks noGrp="1"/>
          </p:cNvSpPr>
          <p:nvPr>
            <p:ph type="sldNum" sz="quarter" idx="10"/>
          </p:nvPr>
        </p:nvSpPr>
        <p:spPr/>
        <p:txBody>
          <a:bodyPr/>
          <a:lstStyle/>
          <a:p>
            <a:fld id="{ECAE85AE-9209-473C-A7DB-655DFE4DE497}"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1143000" y="684213"/>
            <a:ext cx="4572000" cy="3429000"/>
          </a:xfrm>
          <a:ln/>
        </p:spPr>
      </p:sp>
      <p:sp>
        <p:nvSpPr>
          <p:cNvPr id="76803" name="Rectangle 3"/>
          <p:cNvSpPr>
            <a:spLocks noGrp="1" noChangeArrowheads="1"/>
          </p:cNvSpPr>
          <p:nvPr>
            <p:ph type="body" idx="1"/>
          </p:nvPr>
        </p:nvSpPr>
        <p:spPr>
          <a:xfrm>
            <a:off x="686723" y="4343709"/>
            <a:ext cx="5484556" cy="4115417"/>
          </a:xfrm>
          <a:noFill/>
          <a:ln/>
        </p:spPr>
        <p:txBody>
          <a:bodyPr/>
          <a:lstStyle/>
          <a:p>
            <a:pPr defTabSz="895838">
              <a:defRPr/>
            </a:pPr>
            <a:r>
              <a:rPr lang="en-US" dirty="0">
                <a:solidFill>
                  <a:schemeClr val="tx1">
                    <a:lumMod val="95000"/>
                    <a:lumOff val="5000"/>
                  </a:schemeClr>
                </a:solidFill>
                <a:latin typeface="Arial" pitchFamily="34" charset="0"/>
                <a:cs typeface="Arial" pitchFamily="34" charset="0"/>
              </a:rPr>
              <a:t>NEON is a continental scale research platform for understanding and forecasting the impacts of climate change, land use change,  and invasive species on  ecological processes  and on interactions  of the biosphere  with the </a:t>
            </a:r>
            <a:r>
              <a:rPr lang="en-US" dirty="0" err="1">
                <a:solidFill>
                  <a:schemeClr val="tx1">
                    <a:lumMod val="95000"/>
                    <a:lumOff val="5000"/>
                  </a:schemeClr>
                </a:solidFill>
                <a:latin typeface="Arial" pitchFamily="34" charset="0"/>
                <a:cs typeface="Arial" pitchFamily="34" charset="0"/>
              </a:rPr>
              <a:t>geosphere</a:t>
            </a:r>
            <a:r>
              <a:rPr lang="en-US" dirty="0">
                <a:solidFill>
                  <a:schemeClr val="tx1">
                    <a:lumMod val="95000"/>
                    <a:lumOff val="5000"/>
                  </a:schemeClr>
                </a:solidFill>
                <a:latin typeface="Arial" pitchFamily="34" charset="0"/>
                <a:cs typeface="Arial" pitchFamily="34" charset="0"/>
              </a:rPr>
              <a:t>, hydrosphere , and atmosphere. In consultations with experts, measurements  were carefully selected  to represent the causes and effects of environmental change.  NEON manipulative experiments  are designed  so that forecast models can be developed that  accurately anticipate  future conditions.  The collection of carefully selected suites  of related variables at strategically  selected locations  across 20 eco-climatic domains in the U.S.  constitutes a single  virtual instrument that continuously takes the pulse of the nation’s ecosystems over the lifetime of the laboratory. </a:t>
            </a:r>
          </a:p>
          <a:p>
            <a:endParaRPr lang="en-US" dirty="0"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E85AE-9209-473C-A7DB-655DFE4DE497}" type="slidenum">
              <a:rPr lang="en-US" smtClean="0"/>
              <a:pPr/>
              <a:t>19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895838">
              <a:defRPr/>
            </a:pPr>
            <a:r>
              <a:rPr lang="en-US" dirty="0">
                <a:latin typeface="Arial" pitchFamily="34" charset="0"/>
                <a:cs typeface="Arial" pitchFamily="34" charset="0"/>
              </a:rPr>
              <a:t>Programs in BIO support cutting edge molecular and </a:t>
            </a:r>
            <a:r>
              <a:rPr lang="en-US" dirty="0" err="1">
                <a:latin typeface="Arial" pitchFamily="34" charset="0"/>
                <a:cs typeface="Arial" pitchFamily="34" charset="0"/>
              </a:rPr>
              <a:t>nanoscale</a:t>
            </a:r>
            <a:r>
              <a:rPr lang="en-US" dirty="0">
                <a:latin typeface="Arial" pitchFamily="34" charset="0"/>
                <a:cs typeface="Arial" pitchFamily="34" charset="0"/>
              </a:rPr>
              <a:t> research in natural energy transduction systems such as harvesting photosynthetic organisms like </a:t>
            </a:r>
            <a:r>
              <a:rPr lang="en-US" dirty="0" err="1">
                <a:latin typeface="Arial" pitchFamily="34" charset="0"/>
                <a:cs typeface="Arial" pitchFamily="34" charset="0"/>
              </a:rPr>
              <a:t>rhodobacter</a:t>
            </a:r>
            <a:r>
              <a:rPr lang="en-US" dirty="0">
                <a:latin typeface="Arial" pitchFamily="34" charset="0"/>
                <a:cs typeface="Arial" pitchFamily="34" charset="0"/>
              </a:rPr>
              <a:t> </a:t>
            </a:r>
            <a:r>
              <a:rPr lang="en-US" dirty="0" err="1">
                <a:latin typeface="Arial" pitchFamily="34" charset="0"/>
                <a:cs typeface="Arial" pitchFamily="34" charset="0"/>
              </a:rPr>
              <a:t>spaeroides</a:t>
            </a:r>
            <a:r>
              <a:rPr lang="en-US" dirty="0">
                <a:latin typeface="Arial" pitchFamily="34" charset="0"/>
                <a:cs typeface="Arial" pitchFamily="34" charset="0"/>
              </a:rPr>
              <a:t>; and studying </a:t>
            </a:r>
            <a:r>
              <a:rPr lang="en-US" dirty="0" err="1">
                <a:latin typeface="Arial" pitchFamily="34" charset="0"/>
                <a:cs typeface="Arial" pitchFamily="34" charset="0"/>
              </a:rPr>
              <a:t>Proteorhodopsins</a:t>
            </a:r>
            <a:r>
              <a:rPr lang="en-US" dirty="0">
                <a:latin typeface="Arial" pitchFamily="34" charset="0"/>
                <a:cs typeface="Arial" pitchFamily="34" charset="0"/>
              </a:rPr>
              <a:t>, which are photoactive </a:t>
            </a:r>
            <a:r>
              <a:rPr lang="en-US" dirty="0" err="1">
                <a:latin typeface="Arial" pitchFamily="34" charset="0"/>
                <a:cs typeface="Arial" pitchFamily="34" charset="0"/>
              </a:rPr>
              <a:t>retinylidene</a:t>
            </a:r>
            <a:r>
              <a:rPr lang="en-US" dirty="0">
                <a:latin typeface="Arial" pitchFamily="34" charset="0"/>
                <a:cs typeface="Arial" pitchFamily="34" charset="0"/>
              </a:rPr>
              <a:t> proteins in some marine </a:t>
            </a:r>
            <a:r>
              <a:rPr lang="en-US" dirty="0" err="1">
                <a:latin typeface="Arial" pitchFamily="34" charset="0"/>
                <a:cs typeface="Arial" pitchFamily="34" charset="0"/>
              </a:rPr>
              <a:t>bacterioplanktons</a:t>
            </a:r>
            <a:r>
              <a:rPr lang="en-US" dirty="0">
                <a:latin typeface="Arial" pitchFamily="34" charset="0"/>
                <a:cs typeface="Arial" pitchFamily="34" charset="0"/>
              </a:rPr>
              <a:t> and eukaryotes, and functions as a light driven-proton pump. </a:t>
            </a:r>
            <a:r>
              <a:rPr lang="en-US" dirty="0" smtClean="0">
                <a:solidFill>
                  <a:srgbClr val="FFFF00"/>
                </a:solidFill>
                <a:latin typeface="Calibri" pitchFamily="34" charset="0"/>
              </a:rPr>
              <a:t>Current projects include re-engineering microbes to produce hydrocarbons and developing photovoltaic bio-energy cells that are modeled on photosynthetic systems to produce clean energy. </a:t>
            </a:r>
            <a:endParaRPr lang="en-US" dirty="0">
              <a:latin typeface="Arial" pitchFamily="34" charset="0"/>
            </a:endParaRPr>
          </a:p>
          <a:p>
            <a:endParaRPr lang="en-US" dirty="0">
              <a:latin typeface="Arial" pitchFamily="34" charset="0"/>
            </a:endParaRPr>
          </a:p>
          <a:p>
            <a:r>
              <a:rPr lang="en-US" dirty="0">
                <a:latin typeface="Arial" pitchFamily="34" charset="0"/>
              </a:rPr>
              <a:t>A project at the University of Tennessee  has demonstrated that hydrogen evolution by a </a:t>
            </a:r>
            <a:r>
              <a:rPr lang="en-US" dirty="0" err="1">
                <a:latin typeface="Arial" pitchFamily="34" charset="0"/>
              </a:rPr>
              <a:t>biomolecular</a:t>
            </a:r>
            <a:r>
              <a:rPr lang="en-US" dirty="0">
                <a:latin typeface="Arial" pitchFamily="34" charset="0"/>
              </a:rPr>
              <a:t>-metal composite of </a:t>
            </a:r>
            <a:r>
              <a:rPr lang="en-US" dirty="0" err="1">
                <a:latin typeface="Arial" pitchFamily="34" charset="0"/>
              </a:rPr>
              <a:t>Photosystem</a:t>
            </a:r>
            <a:r>
              <a:rPr lang="en-US" dirty="0">
                <a:latin typeface="Arial" pitchFamily="34" charset="0"/>
              </a:rPr>
              <a:t> I and platinum could potentially exceed the current best biomass-to-energy system, which is </a:t>
            </a:r>
            <a:r>
              <a:rPr lang="en-US" dirty="0" err="1">
                <a:latin typeface="Arial" pitchFamily="34" charset="0"/>
              </a:rPr>
              <a:t>switchgrass</a:t>
            </a:r>
            <a:r>
              <a:rPr lang="en-US" dirty="0">
                <a:latin typeface="Arial" pitchFamily="34" charset="0"/>
              </a:rPr>
              <a:t>-produced ethanol, by 25-fold.  This research is the basis for development of a highly engineered, kinetically enhanced, spectrally extended, photosynthetic hydrogen-evolving </a:t>
            </a:r>
            <a:r>
              <a:rPr lang="en-US" dirty="0" err="1">
                <a:latin typeface="Arial" pitchFamily="34" charset="0"/>
              </a:rPr>
              <a:t>nanoparticle</a:t>
            </a:r>
            <a:r>
              <a:rPr lang="en-US" dirty="0">
                <a:latin typeface="Arial" pitchFamily="34" charset="0"/>
              </a:rPr>
              <a:t>. </a:t>
            </a:r>
          </a:p>
          <a:p>
            <a:endParaRPr lang="en-US" dirty="0">
              <a:latin typeface="Arial" pitchFamily="34" charset="0"/>
            </a:endParaRPr>
          </a:p>
          <a:p>
            <a:r>
              <a:rPr lang="en-US" dirty="0">
                <a:latin typeface="Arial" pitchFamily="34" charset="0"/>
              </a:rPr>
              <a:t>The goal of another project at Arizona State University is to create novel bio-films capable of increased solar energy capture and storage by photosynthesis for diversion to more efficient processes. Insights gained from these projects are seminal for the construction of synthetic and semi-synthetic molecular energy converters, which may have profound implications in an energy-demanding world.</a:t>
            </a:r>
          </a:p>
          <a:p>
            <a:endParaRPr 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ECAE85AE-9209-473C-A7DB-655DFE4DE497}"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z="1100" dirty="0">
              <a:latin typeface="Arial" pitchFamily="34" charset="0"/>
              <a:cs typeface="Arial" pitchFamily="34" charset="0"/>
            </a:endParaRPr>
          </a:p>
        </p:txBody>
      </p:sp>
      <p:sp>
        <p:nvSpPr>
          <p:cNvPr id="101380" name="Slide Number Placeholder 3"/>
          <p:cNvSpPr>
            <a:spLocks noGrp="1"/>
          </p:cNvSpPr>
          <p:nvPr>
            <p:ph type="sldNum" sz="quarter" idx="5"/>
          </p:nvPr>
        </p:nvSpPr>
        <p:spPr>
          <a:noFill/>
        </p:spPr>
        <p:txBody>
          <a:bodyPr/>
          <a:lstStyle/>
          <a:p>
            <a:pPr defTabSz="914316"/>
            <a:fld id="{43C10C95-E5D4-4ACA-BAFC-D2F6CA86869D}" type="slidenum">
              <a:rPr lang="en-US" smtClean="0">
                <a:latin typeface="Arial" pitchFamily="34" charset="0"/>
                <a:ea typeface="ＭＳ Ｐゴシック" pitchFamily="1" charset="-128"/>
                <a:cs typeface="Arial" pitchFamily="34" charset="0"/>
              </a:rPr>
              <a:pPr defTabSz="914316"/>
              <a:t>23</a:t>
            </a:fld>
            <a:endParaRPr lang="en-US" dirty="0" smtClean="0">
              <a:latin typeface="Arial" pitchFamily="34" charset="0"/>
              <a:ea typeface="ＭＳ Ｐゴシック" pitchFamily="1" charset="-128"/>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5838">
              <a:defRPr/>
            </a:pPr>
            <a:r>
              <a:rPr lang="en-US" dirty="0">
                <a:solidFill>
                  <a:schemeClr val="bg1"/>
                </a:solidFill>
              </a:rPr>
              <a:t>Software Infrastructure for Sustained Innovation program’s </a:t>
            </a:r>
            <a:r>
              <a:rPr lang="en-US" i="1" dirty="0">
                <a:solidFill>
                  <a:schemeClr val="bg1"/>
                </a:solidFill>
              </a:rPr>
              <a:t>Conceptualization Awards</a:t>
            </a:r>
            <a:r>
              <a:rPr lang="en-US" dirty="0">
                <a:solidFill>
                  <a:schemeClr val="bg1"/>
                </a:solidFill>
              </a:rPr>
              <a:t>  organize an interdisciplinary community to determine  software requirements and challenges</a:t>
            </a:r>
            <a:endParaRPr lang="en-US" dirty="0">
              <a:solidFill>
                <a:srgbClr val="FFC000"/>
              </a:solidFill>
            </a:endParaRPr>
          </a:p>
          <a:p>
            <a:endParaRPr lang="en-US" dirty="0" smtClean="0"/>
          </a:p>
          <a:p>
            <a:r>
              <a:rPr lang="en-US" dirty="0" smtClean="0"/>
              <a:t>The Life Technologies Ion Proton Sequencer, priced at $149,000 will sequence an entire human genome with 20 to 30X coverage in a day for just $1,000</a:t>
            </a:r>
          </a:p>
          <a:p>
            <a:r>
              <a:rPr lang="en-US" dirty="0" smtClean="0"/>
              <a:t>The $1,000 genome has long been a milestone in genomics—the estimated price when individualized genome sequencing would be practical for doctors to use with patients. “It’s a tremendous race to the bottom,” with the cost of sequencing dropping 33 percent per quarter since 2007, said </a:t>
            </a:r>
            <a:r>
              <a:rPr lang="en-US" dirty="0" err="1" smtClean="0"/>
              <a:t>Quackenbush</a:t>
            </a:r>
            <a:r>
              <a:rPr lang="en-US" dirty="0" smtClean="0"/>
              <a:t>. Sequencing is becoming so cheap, added Weinstein, that its cost could soon be the least of genomics research expenses, which include the cost of acquiring samples, preparing them, and post-sequencing bioinformatics.</a:t>
            </a:r>
          </a:p>
          <a:p>
            <a:endParaRPr lang="en-US" dirty="0" smtClean="0"/>
          </a:p>
          <a:p>
            <a:pPr defTabSz="895838">
              <a:defRPr/>
            </a:pPr>
            <a:r>
              <a:rPr lang="en-US" dirty="0" smtClean="0"/>
              <a:t>In basic research, same day genomes will shorten the time from experiment to results, said Weinstein. In medicine, the technology could inform time-sensitive events, such as choosing a therapy for a cancer patient or identifying and combating an infectious disease.</a:t>
            </a:r>
          </a:p>
          <a:p>
            <a:endParaRPr lang="en-US" dirty="0"/>
          </a:p>
        </p:txBody>
      </p:sp>
      <p:sp>
        <p:nvSpPr>
          <p:cNvPr id="4" name="Slide Number Placeholder 3"/>
          <p:cNvSpPr>
            <a:spLocks noGrp="1"/>
          </p:cNvSpPr>
          <p:nvPr>
            <p:ph type="sldNum" sz="quarter" idx="10"/>
          </p:nvPr>
        </p:nvSpPr>
        <p:spPr/>
        <p:txBody>
          <a:bodyPr/>
          <a:lstStyle/>
          <a:p>
            <a:fld id="{ECAE85AE-9209-473C-A7DB-655DFE4DE497}" type="slidenum">
              <a:rPr lang="en-US" smtClean="0"/>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79E420-2078-4E4D-8D0D-2C17036EB809}" type="slidenum">
              <a:rPr lang="en-US"/>
              <a:pPr fontAlgn="base">
                <a:spcBef>
                  <a:spcPct val="0"/>
                </a:spcBef>
                <a:spcAft>
                  <a:spcPct val="0"/>
                </a:spcAft>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E85AE-9209-473C-A7DB-655DFE4DE497}"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txBox="1">
            <a:spLocks noGrp="1" noChangeArrowheads="1"/>
          </p:cNvSpPr>
          <p:nvPr/>
        </p:nvSpPr>
        <p:spPr bwMode="auto">
          <a:xfrm>
            <a:off x="3884027" y="8684927"/>
            <a:ext cx="2972421" cy="457512"/>
          </a:xfrm>
          <a:prstGeom prst="rect">
            <a:avLst/>
          </a:prstGeom>
          <a:noFill/>
          <a:ln w="9525">
            <a:noFill/>
            <a:miter lim="800000"/>
            <a:headEnd/>
            <a:tailEnd/>
          </a:ln>
        </p:spPr>
        <p:txBody>
          <a:bodyPr lIns="89706" tIns="44854" rIns="89706" bIns="44854" anchor="b"/>
          <a:lstStyle/>
          <a:p>
            <a:pPr algn="r"/>
            <a:fld id="{A2BF9B6F-60EE-4FA8-BB66-53D1F4125766}" type="slidenum">
              <a:rPr lang="en-US" sz="1200">
                <a:latin typeface="Arial" pitchFamily="34" charset="0"/>
                <a:ea typeface="ＭＳ Ｐゴシック" pitchFamily="1" charset="-128"/>
              </a:rPr>
              <a:pPr algn="r"/>
              <a:t>5</a:t>
            </a:fld>
            <a:endParaRPr lang="en-US" sz="1200" dirty="0">
              <a:latin typeface="Arial" pitchFamily="34" charset="0"/>
              <a:ea typeface="ＭＳ Ｐゴシック" pitchFamily="1" charset="-128"/>
            </a:endParaRPr>
          </a:p>
        </p:txBody>
      </p:sp>
      <p:sp>
        <p:nvSpPr>
          <p:cNvPr id="122883" name="Rectangle 7"/>
          <p:cNvSpPr txBox="1">
            <a:spLocks noGrp="1" noChangeArrowheads="1"/>
          </p:cNvSpPr>
          <p:nvPr/>
        </p:nvSpPr>
        <p:spPr bwMode="auto">
          <a:xfrm>
            <a:off x="3885580" y="8688050"/>
            <a:ext cx="2972421" cy="455951"/>
          </a:xfrm>
          <a:prstGeom prst="rect">
            <a:avLst/>
          </a:prstGeom>
          <a:noFill/>
          <a:ln w="9525">
            <a:noFill/>
            <a:miter lim="800000"/>
            <a:headEnd/>
            <a:tailEnd/>
          </a:ln>
        </p:spPr>
        <p:txBody>
          <a:bodyPr lIns="91406" tIns="45702" rIns="91406" bIns="45702" anchor="b"/>
          <a:lstStyle/>
          <a:p>
            <a:pPr algn="r" defTabSz="912757" eaLnBrk="0" hangingPunct="0"/>
            <a:fld id="{9345CDF7-906F-4C86-A971-C9A8781E45DC}" type="slidenum">
              <a:rPr lang="en-US" sz="1200">
                <a:latin typeface="Times" pitchFamily="18" charset="0"/>
                <a:ea typeface="ＭＳ Ｐゴシック" pitchFamily="1" charset="-128"/>
              </a:rPr>
              <a:pPr algn="r" defTabSz="912757" eaLnBrk="0" hangingPunct="0"/>
              <a:t>5</a:t>
            </a:fld>
            <a:endParaRPr lang="en-US" sz="1200" dirty="0">
              <a:latin typeface="Times" pitchFamily="18" charset="0"/>
              <a:ea typeface="ＭＳ Ｐゴシック" pitchFamily="1" charset="-128"/>
            </a:endParaRPr>
          </a:p>
        </p:txBody>
      </p:sp>
      <p:sp>
        <p:nvSpPr>
          <p:cNvPr id="122884" name="Rectangle 1026"/>
          <p:cNvSpPr>
            <a:spLocks noGrp="1" noRot="1" noChangeAspect="1" noChangeArrowheads="1" noTextEdit="1"/>
          </p:cNvSpPr>
          <p:nvPr>
            <p:ph type="sldImg"/>
          </p:nvPr>
        </p:nvSpPr>
        <p:spPr>
          <a:xfrm>
            <a:off x="1143000" y="687388"/>
            <a:ext cx="4572000" cy="3429000"/>
          </a:xfrm>
          <a:ln/>
        </p:spPr>
      </p:sp>
      <p:sp>
        <p:nvSpPr>
          <p:cNvPr id="97285" name="Rectangle 1027"/>
          <p:cNvSpPr>
            <a:spLocks noGrp="1" noChangeArrowheads="1"/>
          </p:cNvSpPr>
          <p:nvPr>
            <p:ph type="body" idx="1"/>
          </p:nvPr>
        </p:nvSpPr>
        <p:spPr>
          <a:xfrm>
            <a:off x="1017209" y="4345587"/>
            <a:ext cx="5030131" cy="4112926"/>
          </a:xfrm>
          <a:solidFill>
            <a:srgbClr val="FFFFFF"/>
          </a:solidFill>
          <a:ln>
            <a:solidFill>
              <a:srgbClr val="000000"/>
            </a:solidFill>
          </a:ln>
        </p:spPr>
        <p:txBody>
          <a:bodyPr lIns="91406" tIns="45702" rIns="91406" bIns="45702"/>
          <a:lstStyle/>
          <a:p>
            <a:pPr>
              <a:spcBef>
                <a:spcPct val="0"/>
              </a:spcBef>
              <a:defRPr/>
            </a:pPr>
            <a:r>
              <a:rPr lang="en-US" sz="1100" dirty="0">
                <a:solidFill>
                  <a:schemeClr val="tx1">
                    <a:lumMod val="95000"/>
                    <a:lumOff val="5000"/>
                  </a:schemeClr>
                </a:solidFill>
                <a:latin typeface="Arial" pitchFamily="34" charset="0"/>
                <a:cs typeface="Arial" pitchFamily="34" charset="0"/>
              </a:rPr>
              <a:t>Ultimately, understanding the phenomena that link genes to ecosystems will help us understand the history of our planet, but also its likely future. A central challenge is now to understand how the global metabolic network evolved, and what the feedbacks are that generated the gas composition of the planetary atmosphere.  To do this will require the urgent development of a global systems </a:t>
            </a:r>
            <a:r>
              <a:rPr lang="en-US" sz="1100" dirty="0" err="1">
                <a:solidFill>
                  <a:schemeClr val="tx1">
                    <a:lumMod val="95000"/>
                    <a:lumOff val="5000"/>
                  </a:schemeClr>
                </a:solidFill>
                <a:latin typeface="Arial" pitchFamily="34" charset="0"/>
                <a:cs typeface="Arial" pitchFamily="34" charset="0"/>
              </a:rPr>
              <a:t>geobiology</a:t>
            </a:r>
            <a:r>
              <a:rPr lang="en-US" sz="1100" dirty="0">
                <a:solidFill>
                  <a:schemeClr val="tx1">
                    <a:lumMod val="95000"/>
                    <a:lumOff val="5000"/>
                  </a:schemeClr>
                </a:solidFill>
                <a:latin typeface="Arial" pitchFamily="34" charset="0"/>
                <a:cs typeface="Arial" pitchFamily="34" charset="0"/>
              </a:rPr>
              <a:t>. They define this as the study of geochemistry and geophysics integrating with genomics, </a:t>
            </a:r>
            <a:r>
              <a:rPr lang="en-US" sz="1100" dirty="0" err="1">
                <a:solidFill>
                  <a:schemeClr val="tx1">
                    <a:lumMod val="95000"/>
                    <a:lumOff val="5000"/>
                  </a:schemeClr>
                </a:solidFill>
                <a:latin typeface="Arial" pitchFamily="34" charset="0"/>
                <a:cs typeface="Arial" pitchFamily="34" charset="0"/>
              </a:rPr>
              <a:t>ecophysiology</a:t>
            </a:r>
            <a:r>
              <a:rPr lang="en-US" sz="1100" dirty="0">
                <a:solidFill>
                  <a:schemeClr val="tx1">
                    <a:lumMod val="95000"/>
                    <a:lumOff val="5000"/>
                  </a:schemeClr>
                </a:solidFill>
                <a:latin typeface="Arial" pitchFamily="34" charset="0"/>
                <a:cs typeface="Arial" pitchFamily="34" charset="0"/>
              </a:rPr>
              <a:t>, and math in order to understand the processes and feedbacks that influence Earth’s overall metabolism. The overall goal is to be able to predict responses of the Earth’s systems to further external and internal perturbations.</a:t>
            </a:r>
          </a:p>
          <a:p>
            <a:pPr>
              <a:defRPr/>
            </a:pPr>
            <a:endParaRPr lang="en-US" sz="1100" dirty="0">
              <a:solidFill>
                <a:schemeClr val="tx1">
                  <a:lumMod val="95000"/>
                  <a:lumOff val="5000"/>
                </a:schemeClr>
              </a:solidFill>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5838">
              <a:defRPr/>
            </a:pPr>
            <a:r>
              <a:rPr lang="en-US" dirty="0">
                <a:solidFill>
                  <a:srgbClr val="FFFF00"/>
                </a:solidFill>
                <a:effectLst>
                  <a:outerShdw blurRad="38100" dist="38100" dir="2700000" algn="tl">
                    <a:srgbClr val="000000">
                      <a:alpha val="43137"/>
                    </a:srgbClr>
                  </a:outerShdw>
                </a:effectLst>
                <a:latin typeface="Calibri" pitchFamily="34" charset="0"/>
              </a:rPr>
              <a:t>NSF supported research furthers our understanding of how life has both adapted to and transformed a changing plant</a:t>
            </a:r>
            <a:endParaRPr lang="en-US" dirty="0" smtClean="0"/>
          </a:p>
          <a:p>
            <a:pPr defTabSz="895838">
              <a:defRPr/>
            </a:pPr>
            <a:endParaRPr lang="en-US" dirty="0" smtClean="0"/>
          </a:p>
          <a:p>
            <a:r>
              <a:rPr lang="en-US" dirty="0" smtClean="0"/>
              <a:t>How will the biosphere respond to natural and human-induced changes across a range of time and space scales? What is the pace and pattern of the responses? What is the effect on ecosystem services, such as the availability of freshwater, across regions and continents?</a:t>
            </a:r>
          </a:p>
          <a:p>
            <a:endParaRPr lang="en-US" dirty="0" smtClean="0"/>
          </a:p>
          <a:p>
            <a:pPr defTabSz="895838">
              <a:defRPr/>
            </a:pPr>
            <a:r>
              <a:rPr lang="en-US" dirty="0" smtClean="0"/>
              <a:t>The </a:t>
            </a:r>
            <a:r>
              <a:rPr lang="en-US" dirty="0" err="1" smtClean="0"/>
              <a:t>MacroSystems</a:t>
            </a:r>
            <a:r>
              <a:rPr lang="en-US" dirty="0" smtClean="0"/>
              <a:t> Biology: Research on Biological Systems at Regional to Continental Scales will support quantitative, interdisciplinary, systems-oriented research on biosphere processes and their complex interactions with climate, land use, and invasive species at regional to continental scales as well as planning, training, and development activities to enable groups to conduct </a:t>
            </a:r>
            <a:r>
              <a:rPr lang="en-US" dirty="0" err="1" smtClean="0"/>
              <a:t>MacroSystems</a:t>
            </a:r>
            <a:r>
              <a:rPr lang="en-US" dirty="0" smtClean="0"/>
              <a:t> Biology Research.</a:t>
            </a:r>
          </a:p>
          <a:p>
            <a:endParaRPr lang="en-US" dirty="0" smtClean="0"/>
          </a:p>
          <a:p>
            <a:pPr defTabSz="895838">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CAE85AE-9209-473C-A7DB-655DFE4DE497}"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Text Box 1"/>
          <p:cNvSpPr txBox="1">
            <a:spLocks noChangeArrowheads="1"/>
          </p:cNvSpPr>
          <p:nvPr/>
        </p:nvSpPr>
        <p:spPr bwMode="auto">
          <a:xfrm>
            <a:off x="1401098" y="914708"/>
            <a:ext cx="4054270" cy="3134381"/>
          </a:xfrm>
          <a:prstGeom prst="rect">
            <a:avLst/>
          </a:prstGeom>
          <a:solidFill>
            <a:srgbClr val="FFFFFF"/>
          </a:solidFill>
          <a:ln w="9525">
            <a:solidFill>
              <a:srgbClr val="000000"/>
            </a:solidFill>
            <a:miter lim="800000"/>
            <a:headEnd/>
            <a:tailEnd/>
          </a:ln>
        </p:spPr>
        <p:txBody>
          <a:bodyPr wrap="none" lIns="82046" tIns="41023" rIns="82046" bIns="41023" anchor="ctr"/>
          <a:lstStyle/>
          <a:p>
            <a:endParaRPr lang="en-US"/>
          </a:p>
        </p:txBody>
      </p:sp>
      <p:sp>
        <p:nvSpPr>
          <p:cNvPr id="81923" name="Text Box 2"/>
          <p:cNvSpPr>
            <a:spLocks noGrp="1" noChangeArrowheads="1"/>
          </p:cNvSpPr>
          <p:nvPr>
            <p:ph type="body"/>
          </p:nvPr>
        </p:nvSpPr>
        <p:spPr>
          <a:xfrm>
            <a:off x="1046215" y="4352964"/>
            <a:ext cx="4771717" cy="3478361"/>
          </a:xfrm>
          <a:noFill/>
          <a:ln/>
        </p:spPr>
        <p:txBody>
          <a:bodyPr lIns="0" tIns="0" rIns="0" bIns="0">
            <a:normAutofit fontScale="92500"/>
          </a:bodyPr>
          <a:lstStyle/>
          <a:p>
            <a:pPr marL="75439" indent="-75439">
              <a:lnSpc>
                <a:spcPct val="93000"/>
              </a:lnSpc>
              <a:spcBef>
                <a:spcPct val="0"/>
              </a:spcBef>
              <a:buSzPct val="45000"/>
              <a:tabLst>
                <a:tab pos="648158" algn="l"/>
                <a:tab pos="1297855" algn="l"/>
                <a:tab pos="1947551" algn="l"/>
                <a:tab pos="2597247" algn="l"/>
                <a:tab pos="3246944" algn="l"/>
                <a:tab pos="3896641" algn="l"/>
                <a:tab pos="4546337" algn="l"/>
              </a:tabLst>
            </a:pPr>
            <a:r>
              <a:rPr lang="en-GB" dirty="0" smtClean="0">
                <a:latin typeface="Arial" pitchFamily="34" charset="0"/>
                <a:ea typeface="msgothic"/>
                <a:cs typeface="msgothic"/>
              </a:rPr>
              <a:t>An integrated science of climate-change biodiversity assessment will draw from multiple sources and approaches. Each provides useful but incomplete information on exposure, sensitivity, and adaptive capacity. Integration of these approaches will provide a more robust basis for vulnerability assessment and allocation of resources for conservation and adaptation. Direct observations, including long-term monitoring, are applicable at a broad range of scales and can be used to assess all aspects of vulnerability. </a:t>
            </a:r>
            <a:r>
              <a:rPr lang="en-GB" dirty="0" err="1" smtClean="0">
                <a:latin typeface="Arial" pitchFamily="34" charset="0"/>
                <a:ea typeface="msgothic"/>
                <a:cs typeface="msgothic"/>
              </a:rPr>
              <a:t>Paleoecological</a:t>
            </a:r>
            <a:r>
              <a:rPr lang="en-GB" dirty="0" smtClean="0">
                <a:latin typeface="Arial" pitchFamily="34" charset="0"/>
                <a:ea typeface="msgothic"/>
                <a:cs typeface="msgothic"/>
              </a:rPr>
              <a:t> records extend the observational foundation to encompass a broader range of rates, magnitudes, and kinds of climate change. They can reveal adaptive capacity and risks. Climate-envelope (or niche) models are statistical models based on correlations between geographic patterns of species distributions and climate, and are best suited for assessment of exposure. Mechanistic models such as population models and </a:t>
            </a:r>
            <a:r>
              <a:rPr lang="en-GB" dirty="0" err="1" smtClean="0">
                <a:latin typeface="Arial" pitchFamily="34" charset="0"/>
                <a:ea typeface="msgothic"/>
                <a:cs typeface="msgothic"/>
              </a:rPr>
              <a:t>ecophysiological</a:t>
            </a:r>
            <a:r>
              <a:rPr lang="en-GB" dirty="0" smtClean="0">
                <a:latin typeface="Arial" pitchFamily="34" charset="0"/>
                <a:ea typeface="msgothic"/>
                <a:cs typeface="msgothic"/>
              </a:rPr>
              <a:t> models are diverse, require </a:t>
            </a:r>
            <a:r>
              <a:rPr lang="en-GB" dirty="0" err="1" smtClean="0">
                <a:latin typeface="Arial" pitchFamily="34" charset="0"/>
                <a:ea typeface="msgothic"/>
                <a:cs typeface="msgothic"/>
              </a:rPr>
              <a:t>taxon</a:t>
            </a:r>
            <a:r>
              <a:rPr lang="en-GB" dirty="0" smtClean="0">
                <a:latin typeface="Arial" pitchFamily="34" charset="0"/>
                <a:ea typeface="msgothic"/>
                <a:cs typeface="msgothic"/>
              </a:rPr>
              <a:t>-specific parameters, and are often coupled. They are particularly effective in assessing sensitivity and adaptive capacity. Experimental manipulations provide information on sensitivity and adaptive capacity, and are valuable in </a:t>
            </a:r>
            <a:r>
              <a:rPr lang="en-GB" dirty="0" err="1" smtClean="0">
                <a:latin typeface="Arial" pitchFamily="34" charset="0"/>
                <a:ea typeface="msgothic"/>
                <a:cs typeface="msgothic"/>
              </a:rPr>
              <a:t>parameterizing</a:t>
            </a:r>
            <a:r>
              <a:rPr lang="en-GB" dirty="0" smtClean="0">
                <a:latin typeface="Arial" pitchFamily="34" charset="0"/>
                <a:ea typeface="msgothic"/>
                <a:cs typeface="msgothic"/>
              </a:rPr>
              <a:t> mechanistic models.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ln/>
        </p:spPr>
        <p:txBody>
          <a:bodyPr/>
          <a:lstStyle/>
          <a:p>
            <a:pPr>
              <a:defRPr/>
            </a:pPr>
            <a:r>
              <a:rPr lang="en-US" sz="1100" dirty="0">
                <a:solidFill>
                  <a:schemeClr val="tx1">
                    <a:lumMod val="95000"/>
                    <a:lumOff val="5000"/>
                  </a:schemeClr>
                </a:solidFill>
                <a:latin typeface="Arial" pitchFamily="34" charset="0"/>
                <a:cs typeface="Arial" pitchFamily="34" charset="0"/>
              </a:rPr>
              <a:t>The goal of the Dimensions of Biodiversity campaign is to transform, by 2020, how we describe and understand the scope and role of life on Earth. The campaign promotes novel, integrated approaches to identify and understand the evolutionary and ecological significance of biodiversity amidst the changing environment of the present day and in the geologic past. It requires addressing multiple dimensions of biodiversity, i.e. genetic, taxonomic, and functional ,simultaneously and in novel ways, to understand their synergistic roles in critical ecological and evolutionary processes.</a:t>
            </a:r>
            <a:endParaRPr lang="en-US" sz="1100" i="1" dirty="0">
              <a:solidFill>
                <a:schemeClr val="tx1">
                  <a:lumMod val="95000"/>
                  <a:lumOff val="5000"/>
                </a:schemeClr>
              </a:solidFill>
              <a:latin typeface="Arial" pitchFamily="34" charset="0"/>
              <a:cs typeface="Arial" pitchFamily="34" charset="0"/>
            </a:endParaRPr>
          </a:p>
          <a:p>
            <a:pPr eaLnBrk="1" hangingPunct="1">
              <a:spcBef>
                <a:spcPct val="0"/>
              </a:spcBef>
              <a:defRPr/>
            </a:pPr>
            <a:endParaRPr lang="en-US" sz="1100" i="1" dirty="0">
              <a:solidFill>
                <a:schemeClr val="tx1">
                  <a:lumMod val="95000"/>
                  <a:lumOff val="5000"/>
                </a:schemeClr>
              </a:solidFill>
              <a:latin typeface="Arial" pitchFamily="34" charset="0"/>
              <a:cs typeface="Arial" pitchFamily="34" charset="0"/>
            </a:endParaRPr>
          </a:p>
          <a:p>
            <a:pPr>
              <a:defRPr/>
            </a:pPr>
            <a:r>
              <a:rPr lang="en-US" sz="1100" dirty="0">
                <a:solidFill>
                  <a:srgbClr val="28E11F"/>
                </a:solidFill>
              </a:rPr>
              <a:t>Campaign started 2010</a:t>
            </a:r>
          </a:p>
          <a:p>
            <a:pPr>
              <a:defRPr/>
            </a:pPr>
            <a:r>
              <a:rPr lang="en-US" sz="1100" dirty="0">
                <a:solidFill>
                  <a:srgbClr val="28E11F"/>
                </a:solidFill>
              </a:rPr>
              <a:t>2010: </a:t>
            </a:r>
            <a:r>
              <a:rPr lang="en-US" sz="1100" dirty="0">
                <a:solidFill>
                  <a:schemeClr val="bg1"/>
                </a:solidFill>
              </a:rPr>
              <a:t>13 awards for $23.7M</a:t>
            </a:r>
          </a:p>
          <a:p>
            <a:pPr>
              <a:defRPr/>
            </a:pPr>
            <a:r>
              <a:rPr lang="en-US" sz="1100" dirty="0">
                <a:solidFill>
                  <a:schemeClr val="bg1"/>
                </a:solidFill>
              </a:rPr>
              <a:t>            1 US-China joint I-RCN</a:t>
            </a:r>
          </a:p>
          <a:p>
            <a:pPr>
              <a:defRPr/>
            </a:pPr>
            <a:r>
              <a:rPr lang="en-US" sz="1100" dirty="0">
                <a:solidFill>
                  <a:srgbClr val="28E11F"/>
                </a:solidFill>
              </a:rPr>
              <a:t>2011: </a:t>
            </a:r>
            <a:r>
              <a:rPr lang="en-US" sz="1100" dirty="0">
                <a:solidFill>
                  <a:schemeClr val="bg1"/>
                </a:solidFill>
              </a:rPr>
              <a:t>11 awards for $19M</a:t>
            </a:r>
          </a:p>
          <a:p>
            <a:pPr eaLnBrk="1" hangingPunct="1">
              <a:spcBef>
                <a:spcPct val="0"/>
              </a:spcBef>
              <a:defRPr/>
            </a:pPr>
            <a:endParaRPr lang="en-US" sz="1100" b="1" dirty="0">
              <a:solidFill>
                <a:schemeClr val="tx1">
                  <a:lumMod val="95000"/>
                  <a:lumOff val="5000"/>
                </a:schemeClr>
              </a:solidFill>
              <a:effectLst>
                <a:outerShdw blurRad="38100" dist="38100" dir="2700000" algn="tl">
                  <a:srgbClr val="000000"/>
                </a:outerShdw>
              </a:effectLst>
              <a:latin typeface="Arial" pitchFamily="34" charset="0"/>
              <a:cs typeface="Arial" pitchFamily="34" charset="0"/>
            </a:endParaRPr>
          </a:p>
          <a:p>
            <a:pPr eaLnBrk="1" hangingPunct="1">
              <a:spcBef>
                <a:spcPct val="0"/>
              </a:spcBef>
              <a:defRPr/>
            </a:pPr>
            <a:endParaRPr lang="en-US" sz="1100" dirty="0">
              <a:solidFill>
                <a:schemeClr val="tx1">
                  <a:lumMod val="95000"/>
                  <a:lumOff val="5000"/>
                </a:schemeClr>
              </a:solidFill>
              <a:latin typeface="Arial" pitchFamily="34" charset="0"/>
              <a:cs typeface="Arial" pitchFamily="34" charset="0"/>
            </a:endParaRPr>
          </a:p>
        </p:txBody>
      </p:sp>
      <p:sp>
        <p:nvSpPr>
          <p:cNvPr id="136196" name="Slide Number Placeholder 3"/>
          <p:cNvSpPr>
            <a:spLocks noGrp="1"/>
          </p:cNvSpPr>
          <p:nvPr>
            <p:ph type="sldNum" sz="quarter" idx="5"/>
          </p:nvPr>
        </p:nvSpPr>
        <p:spPr>
          <a:noFill/>
        </p:spPr>
        <p:txBody>
          <a:bodyPr/>
          <a:lstStyle/>
          <a:p>
            <a:pPr defTabSz="914316"/>
            <a:fld id="{58B222D3-A60E-4EB1-99B5-1ACC4B38BC17}" type="slidenum">
              <a:rPr lang="en-US" smtClean="0">
                <a:latin typeface="Arial" pitchFamily="34" charset="0"/>
                <a:cs typeface="Arial" pitchFamily="34" charset="0"/>
              </a:rPr>
              <a:pPr defTabSz="914316"/>
              <a:t>8</a:t>
            </a:fld>
            <a:endParaRPr lang="en-US" dirty="0"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xfrm>
            <a:off x="1143000" y="687388"/>
            <a:ext cx="4572000" cy="3429000"/>
          </a:xfrm>
          <a:ln/>
        </p:spPr>
      </p:sp>
      <p:sp>
        <p:nvSpPr>
          <p:cNvPr id="139267" name="Rectangle 3"/>
          <p:cNvSpPr>
            <a:spLocks noGrp="1" noChangeArrowheads="1"/>
          </p:cNvSpPr>
          <p:nvPr>
            <p:ph type="body" idx="1"/>
          </p:nvPr>
        </p:nvSpPr>
        <p:spPr>
          <a:xfrm>
            <a:off x="686421" y="4344026"/>
            <a:ext cx="5485158" cy="4112926"/>
          </a:xfrm>
          <a:noFill/>
          <a:ln/>
        </p:spPr>
        <p:txBody>
          <a:bodyPr lIns="91411" rIns="91411">
            <a:normAutofit fontScale="92500" lnSpcReduction="10000"/>
          </a:bodyPr>
          <a:lstStyle/>
          <a:p>
            <a:r>
              <a:rPr lang="en-US" sz="1100" b="1" dirty="0">
                <a:latin typeface="Arial" pitchFamily="34" charset="0"/>
                <a:cs typeface="Arial" pitchFamily="34" charset="0"/>
              </a:rPr>
              <a:t>The Long Term Ecological Research (LTER) </a:t>
            </a:r>
            <a:r>
              <a:rPr lang="en-US" sz="1100" dirty="0">
                <a:latin typeface="Arial" pitchFamily="34" charset="0"/>
                <a:cs typeface="Arial" pitchFamily="34" charset="0"/>
              </a:rPr>
              <a:t>Network is a collaborative effort involving more than 1800 scientists and students investigating ecological processes over long temporal and broad spatial scales  The Network promotes synthesis and comparative research across sites and ecosystems and among other related national and international research programs. The NSF established the LTER program in 1980 to support research on long-term ecological phenomena in the United States. The 26 LTER Sites represent diverse ecosystems and research emphases.</a:t>
            </a:r>
          </a:p>
          <a:p>
            <a:endParaRPr lang="en-US" sz="1100" dirty="0">
              <a:latin typeface="Arial" pitchFamily="34" charset="0"/>
              <a:cs typeface="Arial" pitchFamily="34" charset="0"/>
            </a:endParaRPr>
          </a:p>
          <a:p>
            <a:r>
              <a:rPr lang="en-US" dirty="0"/>
              <a:t>The Dynamics of Coupled Natural and Human Systems (CNH) Program promotes interdisciplinary analyses of relevant human and natural system processes and complex interactions among human and natural systems at diverse scales.</a:t>
            </a:r>
            <a:endParaRPr lang="en-US" sz="1100" dirty="0">
              <a:latin typeface="Arial" pitchFamily="34" charset="0"/>
              <a:cs typeface="Arial" pitchFamily="34" charset="0"/>
            </a:endParaRPr>
          </a:p>
          <a:p>
            <a:endParaRPr lang="en-US" sz="1100" dirty="0">
              <a:latin typeface="Arial" pitchFamily="34" charset="0"/>
              <a:cs typeface="Arial" pitchFamily="34" charset="0"/>
            </a:endParaRPr>
          </a:p>
          <a:p>
            <a:pPr>
              <a:defRPr/>
            </a:pPr>
            <a:r>
              <a:rPr lang="en-US" sz="1100" dirty="0">
                <a:solidFill>
                  <a:schemeClr val="tx1">
                    <a:lumMod val="95000"/>
                    <a:lumOff val="5000"/>
                  </a:schemeClr>
                </a:solidFill>
                <a:latin typeface="Arial" pitchFamily="34" charset="0"/>
                <a:cs typeface="Arial" pitchFamily="34" charset="0"/>
              </a:rPr>
              <a:t>Synthesis research combines data, models, and ideas from multiple scientific disciplines to address challenges facing coupled human- natural systems. Programs focus on critical challenges such as water availability, sustainable food production, and the interaction between human activity and healthy ecosystems.</a:t>
            </a:r>
          </a:p>
          <a:p>
            <a:pPr>
              <a:defRPr/>
            </a:pPr>
            <a:r>
              <a:rPr lang="en-US" sz="1100" dirty="0">
                <a:solidFill>
                  <a:schemeClr val="tx1">
                    <a:lumMod val="95000"/>
                    <a:lumOff val="5000"/>
                  </a:schemeClr>
                </a:solidFill>
                <a:latin typeface="Arial" pitchFamily="34" charset="0"/>
                <a:cs typeface="Arial" pitchFamily="34" charset="0"/>
              </a:rPr>
              <a:t>SESYNC programs support the synthesis of natural and social science in addressing problems of the environment. Fostering fundamental, discovery-driven synthesis research that contributes to actionable science is central to the center's mission. SESYNC stresses the importance of identifying research priorities through dialogues with policy-makers and other audiences outside the science community. As a national synthesis center, SESYNC's facilities, computational and technical services, and programs are designed to serve the broad socio-environmental scholarly community.</a:t>
            </a:r>
          </a:p>
          <a:p>
            <a:endParaRPr lang="en-US" sz="1100" dirty="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1143000" y="684213"/>
            <a:ext cx="4572000" cy="3429000"/>
          </a:xfrm>
          <a:ln/>
        </p:spPr>
      </p:sp>
      <p:sp>
        <p:nvSpPr>
          <p:cNvPr id="76803" name="Rectangle 3"/>
          <p:cNvSpPr>
            <a:spLocks noGrp="1" noChangeArrowheads="1"/>
          </p:cNvSpPr>
          <p:nvPr>
            <p:ph type="body" idx="1"/>
          </p:nvPr>
        </p:nvSpPr>
        <p:spPr>
          <a:xfrm>
            <a:off x="686723" y="4343709"/>
            <a:ext cx="5484556" cy="4115417"/>
          </a:xfrm>
          <a:noFill/>
          <a:ln/>
        </p:spPr>
        <p:txBody>
          <a:bodyPr/>
          <a:lstStyle/>
          <a:p>
            <a:pPr defTabSz="895838">
              <a:defRPr/>
            </a:pPr>
            <a:r>
              <a:rPr lang="en-US" dirty="0">
                <a:solidFill>
                  <a:schemeClr val="tx1">
                    <a:lumMod val="95000"/>
                    <a:lumOff val="5000"/>
                  </a:schemeClr>
                </a:solidFill>
                <a:latin typeface="Arial" pitchFamily="34" charset="0"/>
                <a:cs typeface="Arial" pitchFamily="34" charset="0"/>
              </a:rPr>
              <a:t>NEON is a continental scale research platform for understanding and forecasting the impacts of climate change, land use change,  and invasive species on  ecological processes  and on interactions  of the biosphere  with the </a:t>
            </a:r>
            <a:r>
              <a:rPr lang="en-US" dirty="0" err="1">
                <a:solidFill>
                  <a:schemeClr val="tx1">
                    <a:lumMod val="95000"/>
                    <a:lumOff val="5000"/>
                  </a:schemeClr>
                </a:solidFill>
                <a:latin typeface="Arial" pitchFamily="34" charset="0"/>
                <a:cs typeface="Arial" pitchFamily="34" charset="0"/>
              </a:rPr>
              <a:t>geosphere</a:t>
            </a:r>
            <a:r>
              <a:rPr lang="en-US" dirty="0">
                <a:solidFill>
                  <a:schemeClr val="tx1">
                    <a:lumMod val="95000"/>
                    <a:lumOff val="5000"/>
                  </a:schemeClr>
                </a:solidFill>
                <a:latin typeface="Arial" pitchFamily="34" charset="0"/>
                <a:cs typeface="Arial" pitchFamily="34" charset="0"/>
              </a:rPr>
              <a:t>, hydrosphere , and atmosphere. In consultations with experts, measurements  were carefully selected  to represent the causes and effects of environmental change.  NEON manipulative experiments  are designed  so that forecast models can be developed that  accurately anticipate  future conditions.  The collection of carefully selected suites  of related variables at strategically  selected locations  across 20 eco-climatic domains in the U.S.  constitutes a single  virtual instrument that continuously takes the pulse of the nation’s ecosystems over the lifetime of the laboratory. </a:t>
            </a:r>
          </a:p>
          <a:p>
            <a:endParaRPr lang="en-US" dirty="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3753EA-B438-496C-B1C3-7DFD5F465ECE}"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3A1A97-7C3B-4ABF-AFF4-152E8A6D1B3A}" type="datetimeFigureOut">
              <a:rPr lang="en-US" smtClean="0"/>
              <a:pPr/>
              <a:t>06/28/2012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0DA91-22B2-4B80-B45C-07E38CB5065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3A1A97-7C3B-4ABF-AFF4-152E8A6D1B3A}" type="datetimeFigureOut">
              <a:rPr lang="en-US" smtClean="0"/>
              <a:pPr/>
              <a:t>06/28/2012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0DA91-22B2-4B80-B45C-07E38CB5065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3A1A97-7C3B-4ABF-AFF4-152E8A6D1B3A}" type="datetimeFigureOut">
              <a:rPr lang="en-US" smtClean="0"/>
              <a:pPr/>
              <a:t>06/28/2012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0DA91-22B2-4B80-B45C-07E38CB5065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3A1A97-7C3B-4ABF-AFF4-152E8A6D1B3A}" type="datetimeFigureOut">
              <a:rPr lang="en-US" smtClean="0"/>
              <a:pPr/>
              <a:t>06/28/2012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0DA91-22B2-4B80-B45C-07E38CB5065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3A1A97-7C3B-4ABF-AFF4-152E8A6D1B3A}" type="datetimeFigureOut">
              <a:rPr lang="en-US" smtClean="0"/>
              <a:pPr/>
              <a:t>06/28/2012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0DA91-22B2-4B80-B45C-07E38CB5065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3A1A97-7C3B-4ABF-AFF4-152E8A6D1B3A}" type="datetimeFigureOut">
              <a:rPr lang="en-US" smtClean="0"/>
              <a:pPr/>
              <a:t>06/28/2012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00DA91-22B2-4B80-B45C-07E38CB5065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3A1A97-7C3B-4ABF-AFF4-152E8A6D1B3A}" type="datetimeFigureOut">
              <a:rPr lang="en-US" smtClean="0"/>
              <a:pPr/>
              <a:t>06/28/2012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00DA91-22B2-4B80-B45C-07E38CB5065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3A1A97-7C3B-4ABF-AFF4-152E8A6D1B3A}" type="datetimeFigureOut">
              <a:rPr lang="en-US" smtClean="0"/>
              <a:pPr/>
              <a:t>06/28/2012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00DA91-22B2-4B80-B45C-07E38CB5065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3A1A97-7C3B-4ABF-AFF4-152E8A6D1B3A}" type="datetimeFigureOut">
              <a:rPr lang="en-US" smtClean="0"/>
              <a:pPr/>
              <a:t>06/28/2012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00DA91-22B2-4B80-B45C-07E38CB5065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3A1A97-7C3B-4ABF-AFF4-152E8A6D1B3A}" type="datetimeFigureOut">
              <a:rPr lang="en-US" smtClean="0"/>
              <a:pPr/>
              <a:t>06/28/2012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00DA91-22B2-4B80-B45C-07E38CB5065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3A1A97-7C3B-4ABF-AFF4-152E8A6D1B3A}" type="datetimeFigureOut">
              <a:rPr lang="en-US" smtClean="0"/>
              <a:pPr/>
              <a:t>06/28/2012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00DA91-22B2-4B80-B45C-07E38CB5065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uresh_7d_2ndary.jpg"/>
          <p:cNvPicPr>
            <a:picLocks noChangeAspect="1"/>
          </p:cNvPicPr>
          <p:nvPr userDrawn="1"/>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fld id="{253A1A97-7C3B-4ABF-AFF4-152E8A6D1B3A}" type="datetimeFigureOut">
              <a:rPr lang="en-US" smtClean="0"/>
              <a:pPr/>
              <a:t>06/28/2012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fld id="{5700DA91-22B2-4B80-B45C-07E38CB5065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3800" kern="1200">
          <a:solidFill>
            <a:schemeClr val="accent5">
              <a:lumMod val="50000"/>
            </a:schemeClr>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6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0.jpe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uresh_7d_Cover_AD.jpg"/>
          <p:cNvPicPr>
            <a:picLocks noChangeAspect="1"/>
          </p:cNvPicPr>
          <p:nvPr/>
        </p:nvPicPr>
        <p:blipFill>
          <a:blip r:embed="rId2" cstate="print"/>
          <a:stretch>
            <a:fillRect/>
          </a:stretch>
        </p:blipFill>
        <p:spPr>
          <a:xfrm>
            <a:off x="0" y="0"/>
            <a:ext cx="9144000" cy="6858000"/>
          </a:xfrm>
          <a:prstGeom prst="rect">
            <a:avLst/>
          </a:prstGeom>
        </p:spPr>
      </p:pic>
      <p:sp>
        <p:nvSpPr>
          <p:cNvPr id="6" name="Rectangle 5"/>
          <p:cNvSpPr/>
          <p:nvPr/>
        </p:nvSpPr>
        <p:spPr>
          <a:xfrm>
            <a:off x="5638800" y="533400"/>
            <a:ext cx="2971800" cy="441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t>ENABLING RESEARCH, TRAINING, INFRASTRUCTURE, AND ADVANCED DESIGN AND DEVELOPMENT OF </a:t>
            </a:r>
            <a:r>
              <a:rPr lang="en-US" sz="2400" b="1" dirty="0" smtClean="0"/>
              <a:t>NATIONAL RESEARCH OBSERVATORIES</a:t>
            </a:r>
            <a:endParaRPr lang="en-US" sz="2400" b="1" dirty="0"/>
          </a:p>
          <a:p>
            <a:pPr algn="ctr"/>
            <a:endParaRPr lang="en-US" sz="2000" dirty="0" smtClean="0"/>
          </a:p>
          <a:p>
            <a:pPr algn="ctr"/>
            <a:r>
              <a:rPr lang="en-US" sz="2000" dirty="0" smtClean="0"/>
              <a:t>Elizabeth R. Blood</a:t>
            </a:r>
          </a:p>
          <a:p>
            <a:pPr algn="ctr"/>
            <a:r>
              <a:rPr lang="en-US" sz="2000" dirty="0" smtClean="0"/>
              <a:t>NEON and </a:t>
            </a:r>
            <a:r>
              <a:rPr lang="en-US" sz="2000" dirty="0" err="1" smtClean="0"/>
              <a:t>Macrosystems</a:t>
            </a:r>
            <a:endParaRPr lang="en-US" sz="2000" dirty="0" smtClean="0"/>
          </a:p>
          <a:p>
            <a:pPr algn="ctr"/>
            <a:r>
              <a:rPr lang="en-US" sz="2000" dirty="0" smtClean="0"/>
              <a:t>Emerging Frontiers</a:t>
            </a:r>
          </a:p>
          <a:p>
            <a:pPr algn="ctr"/>
            <a:r>
              <a:rPr lang="en-US" sz="2000" dirty="0" smtClean="0"/>
              <a:t>BIO/NSF</a:t>
            </a:r>
            <a:endParaRPr lang="en-US" sz="2000" dirty="0"/>
          </a:p>
        </p:txBody>
      </p:sp>
    </p:spTree>
    <p:extLst>
      <p:ext uri="{BB962C8B-B14F-4D97-AF65-F5344CB8AC3E}">
        <p14:creationId xmlns:p14="http://schemas.microsoft.com/office/powerpoint/2010/main" xmlns="" val="602404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54" name="Picture 16" descr="nsf-coverart_02"/>
          <p:cNvPicPr>
            <a:picLocks noChangeAspect="1" noChangeArrowheads="1"/>
          </p:cNvPicPr>
          <p:nvPr/>
        </p:nvPicPr>
        <p:blipFill>
          <a:blip r:embed="rId3" cstate="print"/>
          <a:srcRect b="10527"/>
          <a:stretch>
            <a:fillRect/>
          </a:stretch>
        </p:blipFill>
        <p:spPr bwMode="auto">
          <a:xfrm>
            <a:off x="5338552" y="2590800"/>
            <a:ext cx="3361679" cy="2179788"/>
          </a:xfrm>
          <a:prstGeom prst="rect">
            <a:avLst/>
          </a:prstGeom>
          <a:noFill/>
          <a:ln w="9525">
            <a:noFill/>
            <a:miter lim="800000"/>
            <a:headEnd/>
            <a:tailEnd/>
          </a:ln>
        </p:spPr>
      </p:pic>
      <p:sp>
        <p:nvSpPr>
          <p:cNvPr id="29" name="Rectangle 11"/>
          <p:cNvSpPr>
            <a:spLocks noChangeArrowheads="1"/>
          </p:cNvSpPr>
          <p:nvPr/>
        </p:nvSpPr>
        <p:spPr bwMode="auto">
          <a:xfrm>
            <a:off x="0" y="1118645"/>
            <a:ext cx="8987589" cy="682625"/>
          </a:xfrm>
          <a:prstGeom prst="rect">
            <a:avLst/>
          </a:prstGeom>
          <a:noFill/>
          <a:ln w="9525">
            <a:noFill/>
            <a:miter lim="800000"/>
            <a:headEnd/>
            <a:tailEnd/>
          </a:ln>
        </p:spPr>
        <p:txBody>
          <a:bodyPr anchor="ctr"/>
          <a:lstStyle/>
          <a:p>
            <a:pPr>
              <a:lnSpc>
                <a:spcPct val="80000"/>
              </a:lnSpc>
              <a:defRPr/>
            </a:pPr>
            <a:endParaRPr lang="en-US" sz="2750" b="1" i="1" dirty="0">
              <a:solidFill>
                <a:srgbClr val="FFFF99"/>
              </a:solidFill>
              <a:latin typeface="Calibri" pitchFamily="34" charset="0"/>
              <a:cs typeface="+mn-cs"/>
            </a:endParaRPr>
          </a:p>
          <a:p>
            <a:pPr algn="ctr">
              <a:defRPr/>
            </a:pPr>
            <a:r>
              <a:rPr lang="en-US" sz="2750" b="1" dirty="0" smtClean="0">
                <a:solidFill>
                  <a:srgbClr val="002060"/>
                </a:solidFill>
                <a:latin typeface="Calibri" pitchFamily="34" charset="0"/>
              </a:rPr>
              <a:t>BIO</a:t>
            </a:r>
            <a:r>
              <a:rPr lang="en-US" sz="2750" b="1" dirty="0" smtClean="0">
                <a:solidFill>
                  <a:srgbClr val="002060"/>
                </a:solidFill>
                <a:latin typeface="Calibri" pitchFamily="34" charset="0"/>
                <a:cs typeface="+mn-cs"/>
              </a:rPr>
              <a:t>-funded </a:t>
            </a:r>
            <a:r>
              <a:rPr lang="en-US" sz="2750" b="1" i="1" dirty="0">
                <a:solidFill>
                  <a:srgbClr val="C00000"/>
                </a:solidFill>
                <a:latin typeface="Calibri" pitchFamily="34" charset="0"/>
                <a:cs typeface="+mn-cs"/>
              </a:rPr>
              <a:t>Cyber-Enabled </a:t>
            </a:r>
            <a:r>
              <a:rPr lang="en-US" sz="2750" b="1" i="1" dirty="0" smtClean="0">
                <a:solidFill>
                  <a:srgbClr val="C00000"/>
                </a:solidFill>
                <a:latin typeface="Calibri" pitchFamily="34" charset="0"/>
                <a:cs typeface="+mn-cs"/>
              </a:rPr>
              <a:t>Observatories</a:t>
            </a:r>
            <a:r>
              <a:rPr lang="en-US" sz="2750" b="1" i="1" dirty="0" smtClean="0">
                <a:solidFill>
                  <a:srgbClr val="002060"/>
                </a:solidFill>
                <a:latin typeface="Calibri" pitchFamily="34" charset="0"/>
                <a:cs typeface="+mn-cs"/>
              </a:rPr>
              <a:t>, </a:t>
            </a:r>
            <a:r>
              <a:rPr lang="en-US" sz="2750" b="1" i="1" dirty="0" smtClean="0">
                <a:solidFill>
                  <a:srgbClr val="C00000"/>
                </a:solidFill>
                <a:latin typeface="Calibri" pitchFamily="34" charset="0"/>
                <a:cs typeface="+mn-cs"/>
              </a:rPr>
              <a:t>Synthesis Centers</a:t>
            </a:r>
            <a:r>
              <a:rPr lang="en-US" sz="2750" b="1" i="1" dirty="0" smtClean="0">
                <a:solidFill>
                  <a:srgbClr val="002060"/>
                </a:solidFill>
                <a:latin typeface="Calibri" pitchFamily="34" charset="0"/>
                <a:cs typeface="+mn-cs"/>
              </a:rPr>
              <a:t>, and </a:t>
            </a:r>
            <a:r>
              <a:rPr lang="en-US" sz="2750" b="1" i="1" dirty="0" smtClean="0">
                <a:solidFill>
                  <a:srgbClr val="C00000"/>
                </a:solidFill>
                <a:latin typeface="Calibri" pitchFamily="34" charset="0"/>
                <a:cs typeface="+mn-cs"/>
              </a:rPr>
              <a:t>Long Term Ecological Programs  </a:t>
            </a:r>
            <a:r>
              <a:rPr lang="en-US" sz="2750" b="1" dirty="0" smtClean="0">
                <a:solidFill>
                  <a:srgbClr val="002060"/>
                </a:solidFill>
                <a:latin typeface="Calibri" pitchFamily="34" charset="0"/>
                <a:cs typeface="+mn-cs"/>
              </a:rPr>
              <a:t>increase understanding of life’s responses </a:t>
            </a:r>
            <a:r>
              <a:rPr lang="en-US" sz="2750" b="1" dirty="0">
                <a:solidFill>
                  <a:srgbClr val="002060"/>
                </a:solidFill>
                <a:latin typeface="Calibri" pitchFamily="34" charset="0"/>
                <a:cs typeface="+mn-cs"/>
              </a:rPr>
              <a:t>to environmental </a:t>
            </a:r>
            <a:r>
              <a:rPr lang="en-US" sz="2750" b="1" dirty="0" smtClean="0">
                <a:solidFill>
                  <a:srgbClr val="002060"/>
                </a:solidFill>
                <a:latin typeface="Calibri" pitchFamily="34" charset="0"/>
                <a:cs typeface="+mn-cs"/>
              </a:rPr>
              <a:t>change and inform  </a:t>
            </a:r>
            <a:r>
              <a:rPr lang="en-US" sz="2750" b="1" dirty="0">
                <a:solidFill>
                  <a:srgbClr val="002060"/>
                </a:solidFill>
                <a:latin typeface="Calibri" pitchFamily="34" charset="0"/>
                <a:cs typeface="+mn-cs"/>
              </a:rPr>
              <a:t>sustainable </a:t>
            </a:r>
            <a:r>
              <a:rPr lang="en-US" sz="2750" b="1" dirty="0" smtClean="0">
                <a:solidFill>
                  <a:srgbClr val="002060"/>
                </a:solidFill>
                <a:latin typeface="Calibri" pitchFamily="34" charset="0"/>
                <a:cs typeface="+mn-cs"/>
              </a:rPr>
              <a:t>solutions</a:t>
            </a:r>
            <a:endParaRPr lang="en-US" sz="2750" b="1" dirty="0">
              <a:solidFill>
                <a:srgbClr val="002060"/>
              </a:solidFill>
              <a:latin typeface="Calibri" pitchFamily="34" charset="0"/>
              <a:cs typeface="+mn-cs"/>
            </a:endParaRPr>
          </a:p>
        </p:txBody>
      </p:sp>
      <p:pic>
        <p:nvPicPr>
          <p:cNvPr id="95239" name="Picture 3"/>
          <p:cNvPicPr>
            <a:picLocks noChangeAspect="1" noChangeArrowheads="1"/>
          </p:cNvPicPr>
          <p:nvPr/>
        </p:nvPicPr>
        <p:blipFill>
          <a:blip r:embed="rId4" cstate="print"/>
          <a:srcRect/>
          <a:stretch>
            <a:fillRect/>
          </a:stretch>
        </p:blipFill>
        <p:spPr bwMode="auto">
          <a:xfrm>
            <a:off x="144379" y="2491048"/>
            <a:ext cx="2175949" cy="2875036"/>
          </a:xfrm>
          <a:prstGeom prst="rect">
            <a:avLst/>
          </a:prstGeom>
          <a:noFill/>
          <a:ln w="9525">
            <a:noFill/>
            <a:miter lim="800000"/>
            <a:headEnd/>
            <a:tailEnd/>
          </a:ln>
        </p:spPr>
      </p:pic>
      <p:sp>
        <p:nvSpPr>
          <p:cNvPr id="26" name="TextBox 25"/>
          <p:cNvSpPr txBox="1"/>
          <p:nvPr/>
        </p:nvSpPr>
        <p:spPr>
          <a:xfrm>
            <a:off x="292893" y="56018"/>
            <a:ext cx="8551069" cy="784830"/>
          </a:xfrm>
          <a:prstGeom prst="rect">
            <a:avLst/>
          </a:prstGeom>
          <a:noFill/>
        </p:spPr>
        <p:txBody>
          <a:bodyPr wrap="square" rtlCol="0">
            <a:spAutoFit/>
          </a:bodyPr>
          <a:lstStyle/>
          <a:p>
            <a:pPr algn="ctr"/>
            <a:r>
              <a:rPr lang="en-US" sz="4500" b="1" dirty="0" smtClean="0">
                <a:solidFill>
                  <a:schemeClr val="accent5">
                    <a:lumMod val="50000"/>
                  </a:schemeClr>
                </a:solidFill>
              </a:rPr>
              <a:t>Earth, Climate, and Biosphere</a:t>
            </a:r>
            <a:endParaRPr lang="en-US" sz="4500" b="1" dirty="0">
              <a:solidFill>
                <a:schemeClr val="accent5">
                  <a:lumMod val="50000"/>
                </a:schemeClr>
              </a:solidFill>
            </a:endParaRPr>
          </a:p>
        </p:txBody>
      </p:sp>
      <p:grpSp>
        <p:nvGrpSpPr>
          <p:cNvPr id="18" name="Group 17"/>
          <p:cNvGrpSpPr/>
          <p:nvPr/>
        </p:nvGrpSpPr>
        <p:grpSpPr>
          <a:xfrm>
            <a:off x="2286000" y="3505200"/>
            <a:ext cx="3031958" cy="1973997"/>
            <a:chOff x="5886363" y="4987733"/>
            <a:chExt cx="3031958" cy="1973997"/>
          </a:xfrm>
        </p:grpSpPr>
        <p:pic>
          <p:nvPicPr>
            <p:cNvPr id="10" name="Picture 6" descr="http://www.palmerlab.umd.edu/images/sesync.jpg"/>
            <p:cNvPicPr>
              <a:picLocks noChangeAspect="1" noChangeArrowheads="1"/>
            </p:cNvPicPr>
            <p:nvPr/>
          </p:nvPicPr>
          <p:blipFill>
            <a:blip r:embed="rId5" cstate="print"/>
            <a:srcRect/>
            <a:stretch>
              <a:fillRect/>
            </a:stretch>
          </p:blipFill>
          <p:spPr bwMode="auto">
            <a:xfrm>
              <a:off x="5886363" y="4987733"/>
              <a:ext cx="2956847" cy="1108385"/>
            </a:xfrm>
            <a:prstGeom prst="rect">
              <a:avLst/>
            </a:prstGeom>
            <a:noFill/>
            <a:ln w="9525">
              <a:noFill/>
              <a:miter lim="800000"/>
              <a:headEnd/>
              <a:tailEnd/>
            </a:ln>
          </p:spPr>
        </p:pic>
        <p:sp>
          <p:nvSpPr>
            <p:cNvPr id="12" name="Rectangle 11"/>
            <p:cNvSpPr/>
            <p:nvPr/>
          </p:nvSpPr>
          <p:spPr>
            <a:xfrm>
              <a:off x="5886363" y="6130733"/>
              <a:ext cx="3031958" cy="830997"/>
            </a:xfrm>
            <a:prstGeom prst="rect">
              <a:avLst/>
            </a:prstGeom>
          </p:spPr>
          <p:txBody>
            <a:bodyPr wrap="square">
              <a:spAutoFit/>
            </a:bodyPr>
            <a:lstStyle/>
            <a:p>
              <a:pPr algn="ctr"/>
              <a:r>
                <a:rPr lang="en-US" sz="1600" b="1" dirty="0" smtClean="0">
                  <a:solidFill>
                    <a:srgbClr val="002060"/>
                  </a:solidFill>
                  <a:latin typeface="Calibri" pitchFamily="34" charset="0"/>
                </a:rPr>
                <a:t>The National Socio-Environmental Synthesis Center  (BIO and SBE)</a:t>
              </a:r>
              <a:endParaRPr lang="en-US" sz="1600" b="1" dirty="0">
                <a:solidFill>
                  <a:srgbClr val="002060"/>
                </a:solidFill>
                <a:latin typeface="Calibri" pitchFamily="34" charset="0"/>
              </a:endParaRPr>
            </a:p>
          </p:txBody>
        </p:sp>
      </p:grpSp>
      <p:sp>
        <p:nvSpPr>
          <p:cNvPr id="15" name="TextBox 14"/>
          <p:cNvSpPr txBox="1"/>
          <p:nvPr/>
        </p:nvSpPr>
        <p:spPr>
          <a:xfrm>
            <a:off x="152400" y="5334000"/>
            <a:ext cx="2201779" cy="923330"/>
          </a:xfrm>
          <a:prstGeom prst="rect">
            <a:avLst/>
          </a:prstGeom>
          <a:noFill/>
        </p:spPr>
        <p:txBody>
          <a:bodyPr wrap="square" rtlCol="0">
            <a:spAutoFit/>
          </a:bodyPr>
          <a:lstStyle/>
          <a:p>
            <a:r>
              <a:rPr lang="en-US" b="1" dirty="0" smtClean="0">
                <a:solidFill>
                  <a:srgbClr val="002060"/>
                </a:solidFill>
              </a:rPr>
              <a:t>Long-term Ecological Research Program (BIO, GEO, OPP, SBE)</a:t>
            </a:r>
            <a:endParaRPr lang="en-US" b="1" dirty="0">
              <a:solidFill>
                <a:srgbClr val="002060"/>
              </a:solidFill>
            </a:endParaRPr>
          </a:p>
        </p:txBody>
      </p:sp>
      <p:sp>
        <p:nvSpPr>
          <p:cNvPr id="17" name="TextBox 16"/>
          <p:cNvSpPr txBox="1"/>
          <p:nvPr/>
        </p:nvSpPr>
        <p:spPr>
          <a:xfrm>
            <a:off x="5410563" y="5486400"/>
            <a:ext cx="3741822" cy="646331"/>
          </a:xfrm>
          <a:prstGeom prst="rect">
            <a:avLst/>
          </a:prstGeom>
          <a:noFill/>
        </p:spPr>
        <p:txBody>
          <a:bodyPr wrap="square" rtlCol="0">
            <a:spAutoFit/>
          </a:bodyPr>
          <a:lstStyle/>
          <a:p>
            <a:pPr algn="ctr"/>
            <a:r>
              <a:rPr lang="en-US" b="1" dirty="0" smtClean="0">
                <a:solidFill>
                  <a:srgbClr val="002060"/>
                </a:solidFill>
              </a:rPr>
              <a:t>National Ecological Observatory Network</a:t>
            </a:r>
            <a:endParaRPr lang="en-US" b="1" dirty="0">
              <a:solidFill>
                <a:srgbClr val="002060"/>
              </a:solidFill>
            </a:endParaRPr>
          </a:p>
        </p:txBody>
      </p:sp>
      <p:sp>
        <p:nvSpPr>
          <p:cNvPr id="14" name="TextBox 13"/>
          <p:cNvSpPr txBox="1"/>
          <p:nvPr/>
        </p:nvSpPr>
        <p:spPr>
          <a:xfrm>
            <a:off x="3886200" y="6248400"/>
            <a:ext cx="2590800" cy="369332"/>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8F8F8"/>
                </a:solidFill>
                <a:effectLst>
                  <a:outerShdw blurRad="25400" algn="tl" rotWithShape="0">
                    <a:srgbClr val="000000">
                      <a:alpha val="43000"/>
                    </a:srgbClr>
                  </a:outerShdw>
                </a:effectLst>
              </a:rPr>
              <a:t>5 Grand Challenges</a:t>
            </a:r>
            <a:endParaRPr lang="en-US" b="1" spc="150" dirty="0">
              <a:ln w="11430"/>
              <a:solidFill>
                <a:srgbClr val="F8F8F8"/>
              </a:solidFill>
              <a:effectLst>
                <a:outerShdw blurRad="25400" algn="tl" rotWithShape="0">
                  <a:srgbClr val="000000">
                    <a:alpha val="43000"/>
                  </a:srgbClr>
                </a:outerShdw>
              </a:effectLst>
            </a:endParaRPr>
          </a:p>
        </p:txBody>
      </p:sp>
      <p:pic>
        <p:nvPicPr>
          <p:cNvPr id="16" name="Picture 6"/>
          <p:cNvPicPr>
            <a:picLocks noChangeAspect="1" noChangeArrowheads="1"/>
          </p:cNvPicPr>
          <p:nvPr/>
        </p:nvPicPr>
        <p:blipFill rotWithShape="1">
          <a:blip r:embed="rId6" cstate="print"/>
          <a:srcRect l="30284" b="13723"/>
          <a:stretch/>
        </p:blipFill>
        <p:spPr bwMode="auto">
          <a:xfrm>
            <a:off x="5334000" y="4648199"/>
            <a:ext cx="3352800" cy="914401"/>
          </a:xfrm>
          <a:prstGeom prst="rect">
            <a:avLst/>
          </a:prstGeom>
          <a:solidFill>
            <a:schemeClr val="tx1"/>
          </a:solidFill>
          <a:ln w="9525">
            <a:noFill/>
            <a:miter lim="800000"/>
            <a:headEnd/>
            <a:tailEnd/>
          </a:ln>
        </p:spPr>
      </p:pic>
      <p:pic>
        <p:nvPicPr>
          <p:cNvPr id="19" name="Picture 6"/>
          <p:cNvPicPr>
            <a:picLocks noChangeAspect="1" noChangeArrowheads="1"/>
          </p:cNvPicPr>
          <p:nvPr/>
        </p:nvPicPr>
        <p:blipFill>
          <a:blip r:embed="rId6" cstate="print"/>
          <a:srcRect/>
          <a:stretch>
            <a:fillRect/>
          </a:stretch>
        </p:blipFill>
        <p:spPr bwMode="auto">
          <a:xfrm>
            <a:off x="0" y="6172200"/>
            <a:ext cx="2455862" cy="685800"/>
          </a:xfrm>
          <a:prstGeom prst="rect">
            <a:avLst/>
          </a:prstGeom>
          <a:solidFill>
            <a:schemeClr val="tx1"/>
          </a:solidFill>
          <a:ln w="9525">
            <a:noFill/>
            <a:miter lim="800000"/>
            <a:headEnd/>
            <a:tailEnd/>
          </a:ln>
        </p:spPr>
      </p:pic>
    </p:spTree>
    <p:extLst>
      <p:ext uri="{BB962C8B-B14F-4D97-AF65-F5344CB8AC3E}">
        <p14:creationId xmlns:p14="http://schemas.microsoft.com/office/powerpoint/2010/main" xmlns="" val="1498353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ChangeArrowheads="1"/>
          </p:cNvSpPr>
          <p:nvPr/>
        </p:nvSpPr>
        <p:spPr bwMode="auto">
          <a:xfrm>
            <a:off x="18676" y="1295400"/>
            <a:ext cx="4805082" cy="4739760"/>
          </a:xfrm>
          <a:prstGeom prst="rect">
            <a:avLst/>
          </a:prstGeom>
          <a:noFill/>
          <a:ln w="9525">
            <a:noFill/>
            <a:miter lim="800000"/>
            <a:headEnd/>
            <a:tailEnd/>
          </a:ln>
        </p:spPr>
        <p:txBody>
          <a:bodyPr wrap="square">
            <a:spAutoFit/>
          </a:bodyPr>
          <a:lstStyle/>
          <a:p>
            <a:pPr eaLnBrk="0" hangingPunct="0">
              <a:spcBef>
                <a:spcPct val="30000"/>
              </a:spcBef>
              <a:buSzPct val="100000"/>
            </a:pPr>
            <a:endParaRPr lang="en-US" sz="2000" b="1" dirty="0" smtClean="0">
              <a:solidFill>
                <a:schemeClr val="accent3">
                  <a:lumMod val="50000"/>
                </a:schemeClr>
              </a:solidFill>
              <a:latin typeface="+mj-lt"/>
            </a:endParaRPr>
          </a:p>
          <a:p>
            <a:pPr marL="457200" indent="-457200" eaLnBrk="0" hangingPunct="0">
              <a:spcBef>
                <a:spcPct val="30000"/>
              </a:spcBef>
              <a:buSzPct val="100000"/>
              <a:buFont typeface="Calibri" pitchFamily="34" charset="0"/>
              <a:buChar char="•"/>
            </a:pPr>
            <a:r>
              <a:rPr lang="en-US" sz="2000" b="1" dirty="0" smtClean="0">
                <a:solidFill>
                  <a:srgbClr val="002060"/>
                </a:solidFill>
                <a:latin typeface="+mj-lt"/>
              </a:rPr>
              <a:t>Research platform for all BIO, from molecules to the biosphere</a:t>
            </a:r>
          </a:p>
          <a:p>
            <a:pPr marL="457200" indent="-457200" eaLnBrk="0" hangingPunct="0">
              <a:spcBef>
                <a:spcPct val="30000"/>
              </a:spcBef>
              <a:buSzPct val="100000"/>
              <a:buFont typeface="Calibri" pitchFamily="34" charset="0"/>
              <a:buChar char="•"/>
            </a:pPr>
            <a:r>
              <a:rPr lang="en-US" sz="2000" b="1" dirty="0" smtClean="0">
                <a:solidFill>
                  <a:srgbClr val="002060"/>
                </a:solidFill>
                <a:latin typeface="+mj-lt"/>
              </a:rPr>
              <a:t>Long-term measurements with standardized </a:t>
            </a:r>
            <a:r>
              <a:rPr lang="en-US" sz="2000" b="1" dirty="0">
                <a:solidFill>
                  <a:srgbClr val="002060"/>
                </a:solidFill>
                <a:latin typeface="+mj-lt"/>
              </a:rPr>
              <a:t>infrastructure, procedures, quality control</a:t>
            </a:r>
          </a:p>
          <a:p>
            <a:pPr marL="457200" indent="-457200" eaLnBrk="0" hangingPunct="0">
              <a:spcBef>
                <a:spcPct val="30000"/>
              </a:spcBef>
              <a:buSzPct val="100000"/>
              <a:buFont typeface="Calibri" pitchFamily="34" charset="0"/>
              <a:buChar char="•"/>
            </a:pPr>
            <a:r>
              <a:rPr lang="en-US" sz="2000" b="1" dirty="0">
                <a:solidFill>
                  <a:srgbClr val="002060"/>
                </a:solidFill>
                <a:latin typeface="+mj-lt"/>
              </a:rPr>
              <a:t>Persistent and Flexible </a:t>
            </a:r>
          </a:p>
          <a:p>
            <a:pPr marL="457200" indent="-457200" eaLnBrk="0" hangingPunct="0">
              <a:spcBef>
                <a:spcPct val="30000"/>
              </a:spcBef>
              <a:buSzPct val="100000"/>
              <a:buFont typeface="Calibri" pitchFamily="34" charset="0"/>
              <a:buChar char="•"/>
            </a:pPr>
            <a:r>
              <a:rPr lang="en-US" sz="2000" b="1" dirty="0" smtClean="0">
                <a:solidFill>
                  <a:srgbClr val="002060"/>
                </a:solidFill>
                <a:latin typeface="+mj-lt"/>
              </a:rPr>
              <a:t>Remote </a:t>
            </a:r>
            <a:r>
              <a:rPr lang="en-US" sz="2000" b="1" dirty="0">
                <a:solidFill>
                  <a:srgbClr val="002060"/>
                </a:solidFill>
                <a:latin typeface="+mj-lt"/>
              </a:rPr>
              <a:t>Sensing (Scaling)</a:t>
            </a:r>
          </a:p>
          <a:p>
            <a:pPr marL="457200" indent="-457200" eaLnBrk="0" hangingPunct="0">
              <a:spcBef>
                <a:spcPct val="30000"/>
              </a:spcBef>
              <a:buSzPct val="100000"/>
              <a:buFont typeface="Calibri" pitchFamily="34" charset="0"/>
              <a:buChar char="•"/>
            </a:pPr>
            <a:r>
              <a:rPr lang="en-US" sz="2000" b="1" dirty="0" smtClean="0">
                <a:solidFill>
                  <a:srgbClr val="002060"/>
                </a:solidFill>
                <a:latin typeface="+mj-lt"/>
              </a:rPr>
              <a:t>Free </a:t>
            </a:r>
            <a:r>
              <a:rPr lang="en-US" sz="2000" b="1" dirty="0">
                <a:solidFill>
                  <a:srgbClr val="002060"/>
                </a:solidFill>
                <a:latin typeface="+mj-lt"/>
              </a:rPr>
              <a:t>and open data access policy for near real time data</a:t>
            </a:r>
          </a:p>
          <a:p>
            <a:pPr marL="457200" indent="-457200" eaLnBrk="0" hangingPunct="0">
              <a:spcBef>
                <a:spcPct val="30000"/>
              </a:spcBef>
              <a:buSzPct val="100000"/>
              <a:buFont typeface="Calibri" pitchFamily="34" charset="0"/>
              <a:buChar char="•"/>
            </a:pPr>
            <a:r>
              <a:rPr lang="en-US" sz="2000" b="1" dirty="0" smtClean="0">
                <a:solidFill>
                  <a:srgbClr val="002060"/>
                </a:solidFill>
                <a:latin typeface="+mj-lt"/>
              </a:rPr>
              <a:t>Education Innovation</a:t>
            </a:r>
          </a:p>
          <a:p>
            <a:pPr marL="457200" indent="-457200" eaLnBrk="0" hangingPunct="0">
              <a:spcBef>
                <a:spcPct val="30000"/>
              </a:spcBef>
              <a:buSzPct val="100000"/>
              <a:buFont typeface="Calibri" pitchFamily="34" charset="0"/>
              <a:buChar char="•"/>
            </a:pPr>
            <a:r>
              <a:rPr lang="en-US" sz="2000" b="1" dirty="0" smtClean="0">
                <a:solidFill>
                  <a:srgbClr val="002060"/>
                </a:solidFill>
                <a:latin typeface="+mj-lt"/>
              </a:rPr>
              <a:t>Experiments at continental scale (STREON)</a:t>
            </a:r>
            <a:endParaRPr lang="en-US" sz="2000" b="1" dirty="0">
              <a:solidFill>
                <a:srgbClr val="002060"/>
              </a:solidFill>
              <a:latin typeface="+mj-lt"/>
            </a:endParaRPr>
          </a:p>
        </p:txBody>
      </p:sp>
      <p:sp>
        <p:nvSpPr>
          <p:cNvPr id="526338" name="Title 1"/>
          <p:cNvSpPr>
            <a:spLocks noGrp="1"/>
          </p:cNvSpPr>
          <p:nvPr>
            <p:ph type="title" idx="4294967295"/>
          </p:nvPr>
        </p:nvSpPr>
        <p:spPr>
          <a:xfrm>
            <a:off x="0" y="0"/>
            <a:ext cx="9144000" cy="533400"/>
          </a:xfrm>
        </p:spPr>
        <p:txBody>
          <a:bodyPr>
            <a:noAutofit/>
          </a:bodyPr>
          <a:lstStyle/>
          <a:p>
            <a:pPr algn="ctr">
              <a:defRPr/>
            </a:pPr>
            <a:r>
              <a:rPr lang="en-US" sz="3000" b="1" dirty="0" smtClean="0">
                <a:latin typeface="+mj-lt"/>
              </a:rPr>
              <a:t/>
            </a:r>
            <a:br>
              <a:rPr lang="en-US" sz="3000" b="1" dirty="0" smtClean="0">
                <a:latin typeface="+mj-lt"/>
              </a:rPr>
            </a:br>
            <a:r>
              <a:rPr lang="en-US" sz="3500" b="1" dirty="0" smtClean="0">
                <a:latin typeface="+mj-lt"/>
              </a:rPr>
              <a:t>National Ecological Observatory Network</a:t>
            </a:r>
            <a:endParaRPr lang="en-US" sz="3300" i="1" dirty="0">
              <a:latin typeface="+mj-lt"/>
            </a:endParaRPr>
          </a:p>
        </p:txBody>
      </p:sp>
      <p:pic>
        <p:nvPicPr>
          <p:cNvPr id="6" name="Picture 5" descr="NEON_2007_v4"/>
          <p:cNvPicPr>
            <a:picLocks noChangeAspect="1" noChangeArrowheads="1"/>
          </p:cNvPicPr>
          <p:nvPr/>
        </p:nvPicPr>
        <p:blipFill>
          <a:blip r:embed="rId3" cstate="print"/>
          <a:srcRect/>
          <a:stretch>
            <a:fillRect/>
          </a:stretch>
        </p:blipFill>
        <p:spPr bwMode="auto">
          <a:xfrm>
            <a:off x="4680764" y="2133600"/>
            <a:ext cx="4437836" cy="3733800"/>
          </a:xfrm>
          <a:prstGeom prst="rect">
            <a:avLst/>
          </a:prstGeom>
          <a:noFill/>
          <a:ln w="28575">
            <a:noFill/>
            <a:miter lim="800000"/>
            <a:headEnd/>
            <a:tailEnd/>
          </a:ln>
        </p:spPr>
      </p:pic>
      <p:sp>
        <p:nvSpPr>
          <p:cNvPr id="8" name="Rectangle 7"/>
          <p:cNvSpPr/>
          <p:nvPr/>
        </p:nvSpPr>
        <p:spPr>
          <a:xfrm>
            <a:off x="152400" y="762000"/>
            <a:ext cx="8819147" cy="830997"/>
          </a:xfrm>
          <a:prstGeom prst="rect">
            <a:avLst/>
          </a:prstGeom>
        </p:spPr>
        <p:txBody>
          <a:bodyPr wrap="square">
            <a:spAutoFit/>
          </a:bodyPr>
          <a:lstStyle/>
          <a:p>
            <a:pPr algn="ctr"/>
            <a:r>
              <a:rPr lang="en-US" sz="2400" b="1" dirty="0" smtClean="0">
                <a:solidFill>
                  <a:srgbClr val="002060"/>
                </a:solidFill>
                <a:latin typeface="Calibri" pitchFamily="34" charset="0"/>
              </a:rPr>
              <a:t>A unique infrastructure platform to address fundamental regional to continental scale environmental research questions</a:t>
            </a:r>
            <a:endParaRPr lang="en-US" sz="2400" b="1" dirty="0">
              <a:solidFill>
                <a:srgbClr val="002060"/>
              </a:solidFill>
            </a:endParaRPr>
          </a:p>
        </p:txBody>
      </p:sp>
      <p:pic>
        <p:nvPicPr>
          <p:cNvPr id="9" name="Picture 6"/>
          <p:cNvPicPr>
            <a:picLocks noChangeAspect="1" noChangeArrowheads="1"/>
          </p:cNvPicPr>
          <p:nvPr/>
        </p:nvPicPr>
        <p:blipFill>
          <a:blip r:embed="rId4" cstate="print"/>
          <a:srcRect/>
          <a:stretch>
            <a:fillRect/>
          </a:stretch>
        </p:blipFill>
        <p:spPr bwMode="auto">
          <a:xfrm>
            <a:off x="0" y="6150361"/>
            <a:ext cx="2455862" cy="685800"/>
          </a:xfrm>
          <a:prstGeom prst="rect">
            <a:avLst/>
          </a:prstGeom>
          <a:solidFill>
            <a:schemeClr val="tx1"/>
          </a:solidFill>
          <a:ln w="9525">
            <a:noFill/>
            <a:miter lim="800000"/>
            <a:headEnd/>
            <a:tailEnd/>
          </a:ln>
        </p:spPr>
      </p:pic>
    </p:spTree>
    <p:extLst>
      <p:ext uri="{BB962C8B-B14F-4D97-AF65-F5344CB8AC3E}">
        <p14:creationId xmlns:p14="http://schemas.microsoft.com/office/powerpoint/2010/main" xmlns="" val="596717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76200"/>
            <a:ext cx="8305800" cy="1143000"/>
          </a:xfrm>
        </p:spPr>
        <p:txBody>
          <a:bodyPr>
            <a:noAutofit/>
          </a:bodyPr>
          <a:lstStyle/>
          <a:p>
            <a:pPr algn="ctr"/>
            <a:r>
              <a:rPr lang="en-US" sz="4000" b="1" dirty="0" smtClean="0">
                <a:latin typeface="+mj-lt"/>
                <a:ea typeface="ＭＳ Ｐゴシック"/>
                <a:cs typeface="Arial" pitchFamily="34" charset="0"/>
              </a:rPr>
              <a:t>National Ecological Observatory Network (NEON)</a:t>
            </a:r>
          </a:p>
        </p:txBody>
      </p:sp>
      <p:sp>
        <p:nvSpPr>
          <p:cNvPr id="18435" name="Content Placeholder 2"/>
          <p:cNvSpPr>
            <a:spLocks noGrp="1"/>
          </p:cNvSpPr>
          <p:nvPr>
            <p:ph idx="1"/>
          </p:nvPr>
        </p:nvSpPr>
        <p:spPr>
          <a:xfrm>
            <a:off x="228600" y="1600200"/>
            <a:ext cx="8610600" cy="3505200"/>
          </a:xfrm>
        </p:spPr>
        <p:txBody>
          <a:bodyPr>
            <a:noAutofit/>
          </a:bodyPr>
          <a:lstStyle/>
          <a:p>
            <a:pPr>
              <a:buClr>
                <a:srgbClr val="002060"/>
              </a:buClr>
            </a:pPr>
            <a:r>
              <a:rPr lang="en-US" sz="2700" b="1" dirty="0" smtClean="0">
                <a:solidFill>
                  <a:srgbClr val="C00000"/>
                </a:solidFill>
                <a:latin typeface="+mj-lt"/>
                <a:ea typeface="ＭＳ Ｐゴシック"/>
                <a:cs typeface="Arial" pitchFamily="34" charset="0"/>
              </a:rPr>
              <a:t>MREFC</a:t>
            </a:r>
            <a:r>
              <a:rPr lang="en-US" sz="2700" b="1" dirty="0" smtClean="0">
                <a:solidFill>
                  <a:srgbClr val="002060"/>
                </a:solidFill>
                <a:latin typeface="+mj-lt"/>
                <a:ea typeface="ＭＳ Ｐゴシック"/>
                <a:cs typeface="Arial" pitchFamily="34" charset="0"/>
              </a:rPr>
              <a:t> $91M Construction funding will support:</a:t>
            </a:r>
          </a:p>
          <a:p>
            <a:pPr lvl="1"/>
            <a:r>
              <a:rPr lang="en-US" sz="2300" b="1" dirty="0" smtClean="0">
                <a:solidFill>
                  <a:srgbClr val="002060"/>
                </a:solidFill>
                <a:latin typeface="+mj-lt"/>
                <a:ea typeface="ＭＳ Ｐゴシック"/>
                <a:cs typeface="Arial" pitchFamily="34" charset="0"/>
              </a:rPr>
              <a:t>Civil and facility construction of 15 sites in 6 domains;</a:t>
            </a:r>
          </a:p>
          <a:p>
            <a:pPr lvl="1"/>
            <a:r>
              <a:rPr lang="en-US" sz="2300" b="1" dirty="0" smtClean="0">
                <a:solidFill>
                  <a:srgbClr val="002060"/>
                </a:solidFill>
                <a:latin typeface="+mj-lt"/>
                <a:ea typeface="ＭＳ Ｐゴシック"/>
                <a:cs typeface="Arial" pitchFamily="34" charset="0"/>
              </a:rPr>
              <a:t>Stream Experimental and Observatory Network (STREON) construction will begin</a:t>
            </a:r>
          </a:p>
          <a:p>
            <a:pPr>
              <a:buClr>
                <a:srgbClr val="002060"/>
              </a:buClr>
            </a:pPr>
            <a:r>
              <a:rPr lang="en-US" sz="2700" b="1" dirty="0" smtClean="0">
                <a:solidFill>
                  <a:srgbClr val="C00000"/>
                </a:solidFill>
                <a:latin typeface="+mj-lt"/>
                <a:ea typeface="ＭＳ Ｐゴシック"/>
                <a:cs typeface="Arial" pitchFamily="34" charset="0"/>
              </a:rPr>
              <a:t>R&amp;RA</a:t>
            </a:r>
            <a:r>
              <a:rPr lang="en-US" sz="2700" b="1" dirty="0" smtClean="0">
                <a:solidFill>
                  <a:srgbClr val="002060"/>
                </a:solidFill>
                <a:latin typeface="+mj-lt"/>
                <a:ea typeface="ＭＳ Ｐゴシック"/>
                <a:cs typeface="Arial" pitchFamily="34" charset="0"/>
              </a:rPr>
              <a:t> $30M for Management and Operations;  $3M for Concept &amp; Development :</a:t>
            </a:r>
          </a:p>
          <a:p>
            <a:pPr lvl="1"/>
            <a:r>
              <a:rPr lang="en-US" sz="2300" b="1" dirty="0" smtClean="0">
                <a:solidFill>
                  <a:srgbClr val="002060"/>
                </a:solidFill>
                <a:latin typeface="+mj-lt"/>
                <a:ea typeface="ＭＳ Ｐゴシック"/>
                <a:cs typeface="Arial" pitchFamily="34" charset="0"/>
              </a:rPr>
              <a:t>7 sites in 5 Domains</a:t>
            </a:r>
          </a:p>
          <a:p>
            <a:pPr lvl="1"/>
            <a:r>
              <a:rPr lang="en-US" sz="2300" b="1" dirty="0" smtClean="0">
                <a:solidFill>
                  <a:srgbClr val="002060"/>
                </a:solidFill>
                <a:latin typeface="+mj-lt"/>
                <a:ea typeface="ＭＳ Ｐゴシック"/>
                <a:cs typeface="Arial" pitchFamily="34" charset="0"/>
              </a:rPr>
              <a:t>Airborne Observatory &amp;Calibration and Validation Laboratory</a:t>
            </a:r>
          </a:p>
          <a:p>
            <a:pPr lvl="1"/>
            <a:r>
              <a:rPr lang="en-US" sz="2300" b="1" dirty="0" smtClean="0">
                <a:solidFill>
                  <a:srgbClr val="002060"/>
                </a:solidFill>
                <a:latin typeface="+mj-lt"/>
                <a:ea typeface="ＭＳ Ｐゴシック"/>
                <a:cs typeface="Arial" pitchFamily="34" charset="0"/>
              </a:rPr>
              <a:t>Data Center</a:t>
            </a:r>
          </a:p>
          <a:p>
            <a:pPr>
              <a:buNone/>
            </a:pPr>
            <a:endParaRPr lang="en-US" sz="2700" b="1" dirty="0" smtClean="0">
              <a:solidFill>
                <a:srgbClr val="002060"/>
              </a:solidFill>
              <a:latin typeface="+mj-lt"/>
              <a:ea typeface="ＭＳ Ｐゴシック"/>
              <a:cs typeface="Arial" pitchFamily="34" charset="0"/>
            </a:endParaRPr>
          </a:p>
          <a:p>
            <a:pPr lvl="1"/>
            <a:endParaRPr lang="en-US" sz="2500" b="1" dirty="0" smtClean="0">
              <a:solidFill>
                <a:srgbClr val="002060"/>
              </a:solidFill>
              <a:latin typeface="+mj-lt"/>
              <a:ea typeface="ＭＳ Ｐゴシック"/>
              <a:cs typeface="Arial" pitchFamily="34" charset="0"/>
            </a:endParaRPr>
          </a:p>
          <a:p>
            <a:endParaRPr lang="en-US" sz="2500" b="1" dirty="0" smtClean="0">
              <a:solidFill>
                <a:srgbClr val="002060"/>
              </a:solidFill>
              <a:latin typeface="+mj-lt"/>
              <a:ea typeface="ＭＳ Ｐゴシック"/>
              <a:cs typeface="Arial" pitchFamily="34" charset="0"/>
            </a:endParaRPr>
          </a:p>
        </p:txBody>
      </p:sp>
      <p:pic>
        <p:nvPicPr>
          <p:cNvPr id="18436" name="Picture 2"/>
          <p:cNvPicPr>
            <a:picLocks noChangeAspect="1" noChangeArrowheads="1"/>
          </p:cNvPicPr>
          <p:nvPr/>
        </p:nvPicPr>
        <p:blipFill>
          <a:blip r:embed="rId2" cstate="print"/>
          <a:srcRect/>
          <a:stretch>
            <a:fillRect/>
          </a:stretch>
        </p:blipFill>
        <p:spPr bwMode="auto">
          <a:xfrm>
            <a:off x="228600" y="6248400"/>
            <a:ext cx="1733550" cy="484187"/>
          </a:xfrm>
          <a:prstGeom prst="rect">
            <a:avLst/>
          </a:prstGeom>
          <a:noFill/>
          <a:ln w="9525">
            <a:noFill/>
            <a:miter lim="800000"/>
            <a:headEnd/>
            <a:tailEnd/>
          </a:ln>
        </p:spPr>
      </p:pic>
      <p:sp>
        <p:nvSpPr>
          <p:cNvPr id="18437" name="Slide Number Placeholder 6"/>
          <p:cNvSpPr>
            <a:spLocks noGrp="1"/>
          </p:cNvSpPr>
          <p:nvPr>
            <p:ph type="sldNum" sz="quarter" idx="12"/>
          </p:nvPr>
        </p:nvSpPr>
        <p:spPr bwMode="auto">
          <a:xfrm>
            <a:off x="6934200" y="6492875"/>
            <a:ext cx="2133600" cy="365125"/>
          </a:xfrm>
          <a:noFill/>
          <a:ln>
            <a:miter lim="800000"/>
            <a:headEnd/>
            <a:tailEnd/>
          </a:ln>
        </p:spPr>
        <p:txBody>
          <a:bodyPr/>
          <a:lstStyle/>
          <a:p>
            <a:fld id="{CC91AF0A-D81E-43DA-A8EC-720DF42FEFD7}" type="slidenum">
              <a:rPr lang="en-US" sz="1600" b="1" smtClean="0">
                <a:solidFill>
                  <a:schemeClr val="bg1"/>
                </a:solidFill>
              </a:rPr>
              <a:pPr/>
              <a:t>12</a:t>
            </a:fld>
            <a:endParaRPr lang="en-US" sz="1600" b="1" dirty="0" smtClean="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a:xfrm>
            <a:off x="0" y="1219200"/>
            <a:ext cx="6172200" cy="1066800"/>
          </a:xfrm>
        </p:spPr>
        <p:txBody>
          <a:bodyPr>
            <a:noAutofit/>
          </a:bodyPr>
          <a:lstStyle/>
          <a:p>
            <a:r>
              <a:rPr lang="en-US" sz="3200" b="1" dirty="0" smtClean="0">
                <a:solidFill>
                  <a:srgbClr val="002060"/>
                </a:solidFill>
                <a:latin typeface="+mj-lt"/>
                <a:ea typeface="ＭＳ Ｐゴシック"/>
                <a:cs typeface="Arial" pitchFamily="34" charset="0"/>
              </a:rPr>
              <a:t>Transforming Undergraduate Biology Education (TUBE)</a:t>
            </a:r>
          </a:p>
          <a:p>
            <a:r>
              <a:rPr lang="en-US" sz="3200" b="1" dirty="0" smtClean="0">
                <a:solidFill>
                  <a:srgbClr val="002060"/>
                </a:solidFill>
                <a:latin typeface="+mj-lt"/>
                <a:ea typeface="ＭＳ Ｐゴシック"/>
              </a:rPr>
              <a:t>Expeditions in Education (E</a:t>
            </a:r>
            <a:r>
              <a:rPr lang="en-US" sz="3200" b="1" baseline="30000" dirty="0" smtClean="0">
                <a:solidFill>
                  <a:srgbClr val="002060"/>
                </a:solidFill>
                <a:latin typeface="+mj-lt"/>
                <a:ea typeface="ＭＳ Ｐゴシック"/>
              </a:rPr>
              <a:t>2</a:t>
            </a:r>
            <a:r>
              <a:rPr lang="en-US" sz="3200" b="1" dirty="0" smtClean="0">
                <a:solidFill>
                  <a:srgbClr val="002060"/>
                </a:solidFill>
                <a:latin typeface="+mj-lt"/>
                <a:ea typeface="ＭＳ Ｐゴシック"/>
              </a:rPr>
              <a:t>)</a:t>
            </a:r>
          </a:p>
          <a:p>
            <a:pPr>
              <a:buNone/>
            </a:pPr>
            <a:r>
              <a:rPr lang="en-US" sz="3200" b="1" dirty="0" smtClean="0">
                <a:solidFill>
                  <a:srgbClr val="002060"/>
                </a:solidFill>
                <a:latin typeface="+mj-lt"/>
                <a:ea typeface="ＭＳ Ｐゴシック"/>
                <a:cs typeface="Arial" pitchFamily="34" charset="0"/>
              </a:rPr>
              <a:t>	- New Age Cyber Learning</a:t>
            </a:r>
          </a:p>
        </p:txBody>
      </p:sp>
      <p:sp>
        <p:nvSpPr>
          <p:cNvPr id="7" name="Title 6"/>
          <p:cNvSpPr>
            <a:spLocks noGrp="1"/>
          </p:cNvSpPr>
          <p:nvPr>
            <p:ph type="title"/>
          </p:nvPr>
        </p:nvSpPr>
        <p:spPr>
          <a:xfrm>
            <a:off x="2057400" y="0"/>
            <a:ext cx="6019800" cy="1143000"/>
          </a:xfrm>
        </p:spPr>
        <p:txBody>
          <a:bodyPr>
            <a:noAutofit/>
          </a:bodyPr>
          <a:lstStyle/>
          <a:p>
            <a:r>
              <a:rPr lang="en-US" sz="6000" b="1" dirty="0" smtClean="0">
                <a:latin typeface="+mj-lt"/>
              </a:rPr>
              <a:t>STEM Education</a:t>
            </a:r>
            <a:endParaRPr lang="en-US" sz="6000" b="1" dirty="0">
              <a:latin typeface="+mj-lt"/>
            </a:endParaRPr>
          </a:p>
        </p:txBody>
      </p:sp>
      <p:pic>
        <p:nvPicPr>
          <p:cNvPr id="16388" name="Picture 8" descr="AND_0218088_04"/>
          <p:cNvPicPr>
            <a:picLocks noChangeAspect="1" noChangeArrowheads="1"/>
          </p:cNvPicPr>
          <p:nvPr/>
        </p:nvPicPr>
        <p:blipFill>
          <a:blip r:embed="rId3" cstate="print"/>
          <a:srcRect/>
          <a:stretch>
            <a:fillRect/>
          </a:stretch>
        </p:blipFill>
        <p:spPr bwMode="auto">
          <a:xfrm>
            <a:off x="5486400" y="1676400"/>
            <a:ext cx="3276600" cy="3505200"/>
          </a:xfrm>
          <a:prstGeom prst="rect">
            <a:avLst/>
          </a:prstGeom>
          <a:noFill/>
          <a:ln w="9525">
            <a:solidFill>
              <a:srgbClr val="2466A0"/>
            </a:solidFill>
            <a:miter lim="800000"/>
            <a:headEnd/>
            <a:tailEnd/>
          </a:ln>
        </p:spPr>
      </p:pic>
      <p:pic>
        <p:nvPicPr>
          <p:cNvPr id="5" name="Picture 2"/>
          <p:cNvPicPr>
            <a:picLocks noChangeAspect="1"/>
          </p:cNvPicPr>
          <p:nvPr/>
        </p:nvPicPr>
        <p:blipFill>
          <a:blip r:embed="rId4" cstate="print"/>
          <a:srcRect/>
          <a:stretch>
            <a:fillRect/>
          </a:stretch>
        </p:blipFill>
        <p:spPr bwMode="auto">
          <a:xfrm>
            <a:off x="685800" y="3429000"/>
            <a:ext cx="4114800" cy="2309251"/>
          </a:xfrm>
          <a:prstGeom prst="rect">
            <a:avLst/>
          </a:prstGeom>
          <a:noFill/>
          <a:ln w="9525">
            <a:noFill/>
            <a:miter lim="800000"/>
            <a:headEnd/>
            <a:tailEnd/>
          </a:ln>
        </p:spPr>
      </p:pic>
      <p:sp>
        <p:nvSpPr>
          <p:cNvPr id="6" name="TextBox 10"/>
          <p:cNvSpPr txBox="1">
            <a:spLocks noChangeArrowheads="1"/>
          </p:cNvSpPr>
          <p:nvPr/>
        </p:nvSpPr>
        <p:spPr bwMode="auto">
          <a:xfrm>
            <a:off x="1371600" y="5715000"/>
            <a:ext cx="2721514"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err="1" smtClean="0">
                <a:solidFill>
                  <a:srgbClr val="002060"/>
                </a:solidFill>
                <a:latin typeface="+mj-lt"/>
              </a:rPr>
              <a:t>iPlant</a:t>
            </a:r>
            <a:r>
              <a:rPr lang="en-US" sz="2400" dirty="0" smtClean="0">
                <a:solidFill>
                  <a:srgbClr val="002060"/>
                </a:solidFill>
                <a:latin typeface="+mj-lt"/>
              </a:rPr>
              <a:t> - DNA </a:t>
            </a:r>
            <a:r>
              <a:rPr lang="en-US" sz="2400" dirty="0">
                <a:solidFill>
                  <a:srgbClr val="002060"/>
                </a:solidFill>
                <a:latin typeface="+mj-lt"/>
              </a:rPr>
              <a:t>Subway</a:t>
            </a:r>
          </a:p>
        </p:txBody>
      </p:sp>
      <p:pic>
        <p:nvPicPr>
          <p:cNvPr id="8" name="Picture 6"/>
          <p:cNvPicPr>
            <a:picLocks noChangeAspect="1" noChangeArrowheads="1"/>
          </p:cNvPicPr>
          <p:nvPr/>
        </p:nvPicPr>
        <p:blipFill>
          <a:blip r:embed="rId5" cstate="print"/>
          <a:srcRect/>
          <a:stretch>
            <a:fillRect/>
          </a:stretch>
        </p:blipFill>
        <p:spPr bwMode="auto">
          <a:xfrm>
            <a:off x="0" y="6150361"/>
            <a:ext cx="2455862" cy="685800"/>
          </a:xfrm>
          <a:prstGeom prst="rect">
            <a:avLst/>
          </a:prstGeom>
          <a:solidFill>
            <a:schemeClr val="tx1"/>
          </a:solid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219200"/>
            <a:ext cx="8839200" cy="5432256"/>
          </a:xfrm>
          <a:prstGeom prst="rect">
            <a:avLst/>
          </a:prstGeom>
          <a:noFill/>
        </p:spPr>
        <p:txBody>
          <a:bodyPr wrap="square" rtlCol="0">
            <a:spAutoFit/>
          </a:bodyPr>
          <a:lstStyle/>
          <a:p>
            <a:pPr marL="285750" indent="-285750">
              <a:spcBef>
                <a:spcPts val="600"/>
              </a:spcBef>
              <a:spcAft>
                <a:spcPts val="600"/>
              </a:spcAft>
              <a:buFont typeface="Arial"/>
              <a:buChar char="•"/>
            </a:pPr>
            <a:r>
              <a:rPr lang="en-US" sz="2700" b="1" dirty="0" smtClean="0">
                <a:solidFill>
                  <a:srgbClr val="C00000"/>
                </a:solidFill>
                <a:latin typeface="+mj-lt"/>
                <a:cs typeface="Arial" pitchFamily="34" charset="0"/>
              </a:rPr>
              <a:t>SEES</a:t>
            </a:r>
            <a:r>
              <a:rPr lang="en-US" sz="2500" b="1" dirty="0" smtClean="0">
                <a:solidFill>
                  <a:srgbClr val="C00000"/>
                </a:solidFill>
                <a:latin typeface="+mj-lt"/>
                <a:cs typeface="Arial" pitchFamily="34" charset="0"/>
              </a:rPr>
              <a:t> </a:t>
            </a:r>
            <a:r>
              <a:rPr lang="en-US" sz="2500" b="1" dirty="0" smtClean="0">
                <a:solidFill>
                  <a:srgbClr val="002060"/>
                </a:solidFill>
                <a:latin typeface="+mj-lt"/>
                <a:cs typeface="Arial" pitchFamily="34" charset="0"/>
              </a:rPr>
              <a:t>- Science, Engineering, and Education for Sustainability </a:t>
            </a:r>
          </a:p>
          <a:p>
            <a:pPr marL="285750" indent="-285750">
              <a:spcBef>
                <a:spcPts val="600"/>
              </a:spcBef>
              <a:spcAft>
                <a:spcPts val="600"/>
              </a:spcAft>
              <a:buFont typeface="Arial"/>
              <a:buChar char="•"/>
            </a:pPr>
            <a:r>
              <a:rPr lang="en-US" sz="2700" b="1" dirty="0" err="1" smtClean="0">
                <a:solidFill>
                  <a:srgbClr val="C00000"/>
                </a:solidFill>
                <a:latin typeface="+mj-lt"/>
                <a:cs typeface="Arial" pitchFamily="34" charset="0"/>
              </a:rPr>
              <a:t>BioMaPS</a:t>
            </a:r>
            <a:r>
              <a:rPr lang="en-US" sz="2500" b="1" dirty="0" smtClean="0">
                <a:solidFill>
                  <a:srgbClr val="C00000"/>
                </a:solidFill>
                <a:latin typeface="+mj-lt"/>
                <a:cs typeface="Arial" pitchFamily="34" charset="0"/>
              </a:rPr>
              <a:t> - </a:t>
            </a:r>
            <a:r>
              <a:rPr lang="en-US" sz="2500" b="1" dirty="0" smtClean="0">
                <a:solidFill>
                  <a:srgbClr val="002060"/>
                </a:solidFill>
                <a:latin typeface="+mj-lt"/>
                <a:cs typeface="Arial" pitchFamily="34" charset="0"/>
              </a:rPr>
              <a:t>Intersections of Biological, Mathematical and Physical Sciences</a:t>
            </a:r>
            <a:endParaRPr lang="en-US" sz="2500" b="1" dirty="0" smtClean="0">
              <a:solidFill>
                <a:srgbClr val="C00000"/>
              </a:solidFill>
              <a:latin typeface="+mj-lt"/>
              <a:cs typeface="Arial" pitchFamily="34" charset="0"/>
            </a:endParaRPr>
          </a:p>
          <a:p>
            <a:pPr marL="285750" indent="-285750">
              <a:spcBef>
                <a:spcPts val="600"/>
              </a:spcBef>
              <a:spcAft>
                <a:spcPts val="600"/>
              </a:spcAft>
              <a:buFont typeface="Arial"/>
              <a:buChar char="•"/>
            </a:pPr>
            <a:r>
              <a:rPr lang="en-US" sz="2700" b="1" dirty="0" smtClean="0">
                <a:solidFill>
                  <a:srgbClr val="C00000"/>
                </a:solidFill>
                <a:latin typeface="+mj-lt"/>
                <a:cs typeface="Arial" pitchFamily="34" charset="0"/>
              </a:rPr>
              <a:t>CIF21</a:t>
            </a:r>
            <a:r>
              <a:rPr lang="en-US" sz="2700" b="1" dirty="0" smtClean="0">
                <a:solidFill>
                  <a:srgbClr val="002060"/>
                </a:solidFill>
                <a:latin typeface="+mj-lt"/>
                <a:cs typeface="Arial" pitchFamily="34" charset="0"/>
              </a:rPr>
              <a:t> </a:t>
            </a:r>
            <a:r>
              <a:rPr lang="en-US" sz="2500" b="1" dirty="0" smtClean="0">
                <a:solidFill>
                  <a:srgbClr val="002060"/>
                </a:solidFill>
                <a:latin typeface="+mj-lt"/>
                <a:cs typeface="Arial" pitchFamily="34" charset="0"/>
              </a:rPr>
              <a:t>- </a:t>
            </a:r>
            <a:r>
              <a:rPr lang="en-US" sz="2500" b="1" dirty="0" err="1" smtClean="0">
                <a:solidFill>
                  <a:srgbClr val="002060"/>
                </a:solidFill>
                <a:latin typeface="+mj-lt"/>
                <a:cs typeface="Arial" pitchFamily="34" charset="0"/>
              </a:rPr>
              <a:t>Cyberinfrastructure</a:t>
            </a:r>
            <a:r>
              <a:rPr lang="en-US" sz="2500" b="1" dirty="0" smtClean="0">
                <a:solidFill>
                  <a:srgbClr val="002060"/>
                </a:solidFill>
                <a:latin typeface="+mj-lt"/>
                <a:cs typeface="Arial" pitchFamily="34" charset="0"/>
              </a:rPr>
              <a:t> Framework for 21</a:t>
            </a:r>
            <a:r>
              <a:rPr lang="en-US" sz="2500" b="1" baseline="30000" dirty="0" smtClean="0">
                <a:solidFill>
                  <a:srgbClr val="002060"/>
                </a:solidFill>
                <a:latin typeface="+mj-lt"/>
                <a:cs typeface="Arial" pitchFamily="34" charset="0"/>
              </a:rPr>
              <a:t>st</a:t>
            </a:r>
            <a:r>
              <a:rPr lang="en-US" sz="2500" b="1" dirty="0" smtClean="0">
                <a:solidFill>
                  <a:srgbClr val="002060"/>
                </a:solidFill>
                <a:latin typeface="+mj-lt"/>
                <a:cs typeface="Arial" pitchFamily="34" charset="0"/>
              </a:rPr>
              <a:t> Century Science and Engineering </a:t>
            </a:r>
          </a:p>
          <a:p>
            <a:pPr marL="285750" indent="-285750">
              <a:spcBef>
                <a:spcPts val="600"/>
              </a:spcBef>
              <a:spcAft>
                <a:spcPts val="600"/>
              </a:spcAft>
              <a:buFont typeface="Arial"/>
              <a:buChar char="•"/>
            </a:pPr>
            <a:r>
              <a:rPr lang="en-US" sz="2700" b="1" dirty="0" smtClean="0">
                <a:solidFill>
                  <a:srgbClr val="C00000"/>
                </a:solidFill>
                <a:latin typeface="+mj-lt"/>
                <a:cs typeface="Arial" pitchFamily="34" charset="0"/>
              </a:rPr>
              <a:t>CEMMSS </a:t>
            </a:r>
            <a:r>
              <a:rPr lang="en-US" sz="2500" b="1" dirty="0" smtClean="0">
                <a:solidFill>
                  <a:srgbClr val="002060"/>
                </a:solidFill>
                <a:latin typeface="+mj-lt"/>
                <a:cs typeface="Arial" pitchFamily="34" charset="0"/>
              </a:rPr>
              <a:t>–</a:t>
            </a:r>
            <a:r>
              <a:rPr lang="en-US" sz="2500" b="1" dirty="0" smtClean="0">
                <a:solidFill>
                  <a:srgbClr val="C00000"/>
                </a:solidFill>
                <a:latin typeface="+mj-lt"/>
                <a:cs typeface="Arial" pitchFamily="34" charset="0"/>
              </a:rPr>
              <a:t> </a:t>
            </a:r>
            <a:r>
              <a:rPr lang="en-US" sz="2500" b="1" dirty="0" smtClean="0">
                <a:solidFill>
                  <a:srgbClr val="002060"/>
                </a:solidFill>
                <a:latin typeface="+mj-lt"/>
                <a:cs typeface="Arial" pitchFamily="34" charset="0"/>
              </a:rPr>
              <a:t>Cyber-Enabled Materials &amp; Manufacturing &amp; Smart Systems</a:t>
            </a:r>
          </a:p>
          <a:p>
            <a:pPr marL="285750" indent="-285750">
              <a:spcBef>
                <a:spcPts val="600"/>
              </a:spcBef>
              <a:spcAft>
                <a:spcPts val="600"/>
              </a:spcAft>
              <a:buFont typeface="Arial"/>
              <a:buChar char="•"/>
            </a:pPr>
            <a:r>
              <a:rPr lang="en-US" sz="2700" b="1" dirty="0" smtClean="0">
                <a:solidFill>
                  <a:srgbClr val="C00000"/>
                </a:solidFill>
                <a:cs typeface="Arial" pitchFamily="34" charset="0"/>
              </a:rPr>
              <a:t>I-Corps</a:t>
            </a:r>
            <a:r>
              <a:rPr lang="en-US" sz="2500" b="1" dirty="0" smtClean="0">
                <a:solidFill>
                  <a:srgbClr val="C00000"/>
                </a:solidFill>
                <a:cs typeface="Arial" pitchFamily="34" charset="0"/>
              </a:rPr>
              <a:t> </a:t>
            </a:r>
            <a:r>
              <a:rPr lang="en-US" sz="2500" b="1" dirty="0" smtClean="0">
                <a:solidFill>
                  <a:srgbClr val="002060"/>
                </a:solidFill>
                <a:cs typeface="Arial" pitchFamily="34" charset="0"/>
              </a:rPr>
              <a:t>- Innovation Corps</a:t>
            </a:r>
          </a:p>
          <a:p>
            <a:pPr marL="285750" indent="-285750">
              <a:spcBef>
                <a:spcPts val="600"/>
              </a:spcBef>
              <a:spcAft>
                <a:spcPts val="600"/>
              </a:spcAft>
              <a:buFont typeface="Arial"/>
              <a:buChar char="•"/>
            </a:pPr>
            <a:r>
              <a:rPr lang="en-US" sz="2700" b="1" dirty="0" smtClean="0">
                <a:solidFill>
                  <a:srgbClr val="C00000"/>
                </a:solidFill>
              </a:rPr>
              <a:t>INSPIRE</a:t>
            </a:r>
            <a:r>
              <a:rPr lang="en-US" sz="2500" b="1" dirty="0" smtClean="0">
                <a:solidFill>
                  <a:srgbClr val="C00000"/>
                </a:solidFill>
              </a:rPr>
              <a:t> </a:t>
            </a:r>
            <a:r>
              <a:rPr lang="en-US" sz="2500" b="1" dirty="0" smtClean="0">
                <a:solidFill>
                  <a:srgbClr val="002060"/>
                </a:solidFill>
              </a:rPr>
              <a:t>-</a:t>
            </a:r>
            <a:r>
              <a:rPr lang="en-US" sz="2500" b="1" dirty="0" smtClean="0">
                <a:solidFill>
                  <a:srgbClr val="C00000"/>
                </a:solidFill>
              </a:rPr>
              <a:t> </a:t>
            </a:r>
            <a:r>
              <a:rPr lang="en-US" sz="2500" b="1" dirty="0" smtClean="0">
                <a:solidFill>
                  <a:srgbClr val="002060"/>
                </a:solidFill>
              </a:rPr>
              <a:t>Integrated NSF Support Promoting Interdisciplinary Research and Education</a:t>
            </a:r>
            <a:endParaRPr lang="en-US" sz="2500" b="1" dirty="0" smtClean="0">
              <a:solidFill>
                <a:srgbClr val="002060"/>
              </a:solidFill>
              <a:cs typeface="Arial" pitchFamily="34" charset="0"/>
            </a:endParaRPr>
          </a:p>
          <a:p>
            <a:pPr marL="285750" indent="-285750">
              <a:spcBef>
                <a:spcPts val="600"/>
              </a:spcBef>
              <a:spcAft>
                <a:spcPts val="600"/>
              </a:spcAft>
              <a:buFont typeface="Arial"/>
              <a:buChar char="•"/>
            </a:pPr>
            <a:endParaRPr lang="en-US" sz="2500" b="1" dirty="0" smtClean="0">
              <a:solidFill>
                <a:srgbClr val="002060"/>
              </a:solidFill>
              <a:latin typeface="+mj-lt"/>
              <a:cs typeface="Arial" pitchFamily="34" charset="0"/>
            </a:endParaRPr>
          </a:p>
        </p:txBody>
      </p:sp>
      <p:pic>
        <p:nvPicPr>
          <p:cNvPr id="4" name="Picture 6" descr="G:\Morgan Work Current\One NSF_GM\One NSF _white letters_2_sm.gif"/>
          <p:cNvPicPr>
            <a:picLocks noChangeAspect="1" noChangeArrowheads="1"/>
          </p:cNvPicPr>
          <p:nvPr/>
        </p:nvPicPr>
        <p:blipFill>
          <a:blip r:embed="rId3" cstate="print"/>
          <a:srcRect/>
          <a:stretch>
            <a:fillRect/>
          </a:stretch>
        </p:blipFill>
        <p:spPr bwMode="auto">
          <a:xfrm>
            <a:off x="304800" y="6248400"/>
            <a:ext cx="800100" cy="533400"/>
          </a:xfrm>
          <a:prstGeom prst="rect">
            <a:avLst/>
          </a:prstGeom>
          <a:noFill/>
          <a:ln w="9525">
            <a:noFill/>
            <a:miter lim="800000"/>
            <a:headEnd/>
            <a:tailEnd/>
          </a:ln>
        </p:spPr>
      </p:pic>
      <p:pic>
        <p:nvPicPr>
          <p:cNvPr id="6" name="Picture 2" descr="G:\Morgan Work Current\One NSF_GM\Final\Sent to directore\One NSF _GM_Final2_small.tif"/>
          <p:cNvPicPr>
            <a:picLocks noChangeAspect="1" noChangeArrowheads="1"/>
          </p:cNvPicPr>
          <p:nvPr/>
        </p:nvPicPr>
        <p:blipFill>
          <a:blip r:embed="rId4" cstate="print"/>
          <a:srcRect/>
          <a:stretch>
            <a:fillRect/>
          </a:stretch>
        </p:blipFill>
        <p:spPr bwMode="auto">
          <a:xfrm>
            <a:off x="2895599" y="-304800"/>
            <a:ext cx="3198677" cy="1981200"/>
          </a:xfrm>
          <a:prstGeom prst="rect">
            <a:avLst/>
          </a:prstGeom>
          <a:noFill/>
          <a:ln w="9525">
            <a:noFill/>
            <a:miter lim="800000"/>
            <a:headEnd/>
            <a:tailEnd/>
          </a:ln>
        </p:spPr>
      </p:pic>
      <p:pic>
        <p:nvPicPr>
          <p:cNvPr id="5" name="Picture 6"/>
          <p:cNvPicPr>
            <a:picLocks noChangeAspect="1" noChangeArrowheads="1"/>
          </p:cNvPicPr>
          <p:nvPr/>
        </p:nvPicPr>
        <p:blipFill>
          <a:blip r:embed="rId5" cstate="print"/>
          <a:srcRect/>
          <a:stretch>
            <a:fillRect/>
          </a:stretch>
        </p:blipFill>
        <p:spPr bwMode="auto">
          <a:xfrm>
            <a:off x="0" y="6150361"/>
            <a:ext cx="2455862" cy="685800"/>
          </a:xfrm>
          <a:prstGeom prst="rect">
            <a:avLst/>
          </a:prstGeom>
          <a:solidFill>
            <a:schemeClr val="tx1"/>
          </a:solid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
          <p:cNvSpPr>
            <a:spLocks noChangeArrowheads="1"/>
          </p:cNvSpPr>
          <p:nvPr/>
        </p:nvSpPr>
        <p:spPr bwMode="auto">
          <a:xfrm>
            <a:off x="228600" y="1872020"/>
            <a:ext cx="7010400" cy="4985980"/>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eaLnBrk="0" hangingPunct="0">
              <a:defRPr/>
            </a:pPr>
            <a:r>
              <a:rPr lang="en-US" sz="2800" b="1" dirty="0" smtClean="0">
                <a:solidFill>
                  <a:srgbClr val="C00000"/>
                </a:solidFill>
              </a:rPr>
              <a:t>BIO contributions to SEES:</a:t>
            </a:r>
          </a:p>
          <a:p>
            <a:pPr eaLnBrk="0" hangingPunct="0">
              <a:defRPr/>
            </a:pPr>
            <a:endParaRPr lang="en-US" sz="200" b="1" dirty="0">
              <a:solidFill>
                <a:schemeClr val="accent3">
                  <a:lumMod val="50000"/>
                </a:schemeClr>
              </a:solidFill>
              <a:latin typeface="+mn-lt"/>
            </a:endParaRPr>
          </a:p>
          <a:p>
            <a:pPr eaLnBrk="0" hangingPunct="0">
              <a:buFont typeface="Arial" pitchFamily="34" charset="0"/>
              <a:buChar char="•"/>
              <a:tabLst>
                <a:tab pos="5486400" algn="l"/>
              </a:tabLst>
              <a:defRPr/>
            </a:pPr>
            <a:r>
              <a:rPr lang="en-US" sz="2400" dirty="0" smtClean="0">
                <a:solidFill>
                  <a:srgbClr val="002060"/>
                </a:solidFill>
                <a:latin typeface="+mn-lt"/>
              </a:rPr>
              <a:t> Core research programs in all four divisions </a:t>
            </a:r>
          </a:p>
          <a:p>
            <a:pPr eaLnBrk="0" hangingPunct="0">
              <a:buFont typeface="Arial" pitchFamily="34" charset="0"/>
              <a:buChar char="•"/>
              <a:tabLst>
                <a:tab pos="5486400" algn="l"/>
              </a:tabLst>
              <a:defRPr/>
            </a:pPr>
            <a:r>
              <a:rPr lang="en-US" sz="2400" dirty="0" smtClean="0">
                <a:solidFill>
                  <a:srgbClr val="002060"/>
                </a:solidFill>
                <a:latin typeface="+mn-lt"/>
              </a:rPr>
              <a:t> Coupled  </a:t>
            </a:r>
            <a:r>
              <a:rPr lang="en-US" sz="2400" dirty="0">
                <a:solidFill>
                  <a:srgbClr val="002060"/>
                </a:solidFill>
                <a:latin typeface="+mn-lt"/>
              </a:rPr>
              <a:t>Natural and Human </a:t>
            </a:r>
            <a:r>
              <a:rPr lang="en-US" sz="2400" dirty="0" smtClean="0">
                <a:solidFill>
                  <a:srgbClr val="002060"/>
                </a:solidFill>
                <a:latin typeface="+mn-lt"/>
              </a:rPr>
              <a:t>Systems  	</a:t>
            </a:r>
            <a:endParaRPr lang="en-US" sz="2400" b="1" dirty="0">
              <a:solidFill>
                <a:srgbClr val="002060"/>
              </a:solidFill>
              <a:latin typeface="+mn-lt"/>
            </a:endParaRPr>
          </a:p>
          <a:p>
            <a:pPr eaLnBrk="0" hangingPunct="0">
              <a:buFont typeface="Arial" pitchFamily="34" charset="0"/>
              <a:buChar char="•"/>
              <a:tabLst>
                <a:tab pos="5486400" algn="l"/>
              </a:tabLst>
              <a:defRPr/>
            </a:pPr>
            <a:r>
              <a:rPr lang="en-US" sz="2400" dirty="0">
                <a:solidFill>
                  <a:srgbClr val="002060"/>
                </a:solidFill>
                <a:latin typeface="+mn-lt"/>
              </a:rPr>
              <a:t> </a:t>
            </a:r>
            <a:r>
              <a:rPr lang="en-US" sz="2400" dirty="0" smtClean="0">
                <a:solidFill>
                  <a:srgbClr val="002060"/>
                </a:solidFill>
                <a:latin typeface="+mn-lt"/>
              </a:rPr>
              <a:t>Dimensions </a:t>
            </a:r>
            <a:r>
              <a:rPr lang="en-US" sz="2400" dirty="0">
                <a:solidFill>
                  <a:srgbClr val="002060"/>
                </a:solidFill>
                <a:latin typeface="+mn-lt"/>
              </a:rPr>
              <a:t>of </a:t>
            </a:r>
            <a:r>
              <a:rPr lang="en-US" sz="2400" dirty="0" smtClean="0">
                <a:solidFill>
                  <a:srgbClr val="002060"/>
                </a:solidFill>
                <a:latin typeface="+mn-lt"/>
              </a:rPr>
              <a:t>Biodiversity </a:t>
            </a:r>
            <a:r>
              <a:rPr lang="en-US" sz="2400" dirty="0" smtClean="0">
                <a:solidFill>
                  <a:srgbClr val="002060"/>
                </a:solidFill>
              </a:rPr>
              <a:t>	</a:t>
            </a:r>
            <a:endParaRPr lang="en-US" sz="2400" b="1" dirty="0" smtClean="0">
              <a:solidFill>
                <a:srgbClr val="002060"/>
              </a:solidFill>
            </a:endParaRPr>
          </a:p>
          <a:p>
            <a:pPr eaLnBrk="0" hangingPunct="0">
              <a:buFont typeface="Arial" pitchFamily="34" charset="0"/>
              <a:buChar char="•"/>
              <a:tabLst>
                <a:tab pos="5486400" algn="l"/>
              </a:tabLst>
              <a:defRPr/>
            </a:pPr>
            <a:r>
              <a:rPr lang="en-US" sz="2400" dirty="0" smtClean="0">
                <a:solidFill>
                  <a:srgbClr val="002060"/>
                </a:solidFill>
              </a:rPr>
              <a:t> </a:t>
            </a:r>
            <a:r>
              <a:rPr lang="en-US" sz="2400" dirty="0" smtClean="0">
                <a:solidFill>
                  <a:srgbClr val="002060"/>
                </a:solidFill>
                <a:latin typeface="+mn-lt"/>
              </a:rPr>
              <a:t>Ocean </a:t>
            </a:r>
            <a:r>
              <a:rPr lang="en-US" sz="2400" dirty="0">
                <a:solidFill>
                  <a:srgbClr val="002060"/>
                </a:solidFill>
                <a:latin typeface="+mn-lt"/>
              </a:rPr>
              <a:t>Acidification </a:t>
            </a:r>
            <a:r>
              <a:rPr lang="en-US" sz="2400" dirty="0" smtClean="0">
                <a:solidFill>
                  <a:srgbClr val="002060"/>
                </a:solidFill>
              </a:rPr>
              <a:t>	</a:t>
            </a:r>
            <a:endParaRPr lang="en-US" sz="2400" b="1" dirty="0">
              <a:solidFill>
                <a:srgbClr val="002060"/>
              </a:solidFill>
              <a:latin typeface="+mn-lt"/>
            </a:endParaRPr>
          </a:p>
          <a:p>
            <a:pPr eaLnBrk="0" hangingPunct="0">
              <a:buFont typeface="Arial" pitchFamily="34" charset="0"/>
              <a:buChar char="•"/>
              <a:tabLst>
                <a:tab pos="5486400" algn="l"/>
              </a:tabLst>
              <a:defRPr/>
            </a:pPr>
            <a:r>
              <a:rPr lang="en-US" sz="2400" dirty="0">
                <a:solidFill>
                  <a:srgbClr val="002060"/>
                </a:solidFill>
                <a:latin typeface="+mn-lt"/>
              </a:rPr>
              <a:t> </a:t>
            </a:r>
            <a:r>
              <a:rPr lang="en-US" sz="2400" dirty="0" smtClean="0">
                <a:solidFill>
                  <a:srgbClr val="002060"/>
                </a:solidFill>
                <a:latin typeface="+mn-lt"/>
              </a:rPr>
              <a:t>Sustainability </a:t>
            </a:r>
            <a:r>
              <a:rPr lang="en-US" sz="2400" dirty="0">
                <a:solidFill>
                  <a:srgbClr val="002060"/>
                </a:solidFill>
                <a:latin typeface="+mn-lt"/>
              </a:rPr>
              <a:t>Research </a:t>
            </a:r>
            <a:r>
              <a:rPr lang="en-US" sz="2400" dirty="0" smtClean="0">
                <a:solidFill>
                  <a:srgbClr val="002060"/>
                </a:solidFill>
                <a:latin typeface="+mn-lt"/>
              </a:rPr>
              <a:t>Networks </a:t>
            </a:r>
          </a:p>
          <a:p>
            <a:pPr eaLnBrk="0" hangingPunct="0">
              <a:buFont typeface="Arial" pitchFamily="34" charset="0"/>
              <a:buChar char="•"/>
              <a:tabLst>
                <a:tab pos="5486400" algn="l"/>
              </a:tabLst>
              <a:defRPr/>
            </a:pPr>
            <a:r>
              <a:rPr lang="en-US" sz="2400" dirty="0" smtClean="0">
                <a:solidFill>
                  <a:srgbClr val="002060"/>
                </a:solidFill>
                <a:latin typeface="+mn-lt"/>
              </a:rPr>
              <a:t> SEES </a:t>
            </a:r>
            <a:r>
              <a:rPr lang="en-US" sz="2400" dirty="0">
                <a:solidFill>
                  <a:srgbClr val="002060"/>
                </a:solidFill>
                <a:latin typeface="+mn-lt"/>
              </a:rPr>
              <a:t>Research Coordination Networks </a:t>
            </a:r>
            <a:r>
              <a:rPr lang="en-US" sz="2400" dirty="0" smtClean="0">
                <a:solidFill>
                  <a:srgbClr val="002060"/>
                </a:solidFill>
                <a:latin typeface="+mn-lt"/>
              </a:rPr>
              <a:t> </a:t>
            </a:r>
            <a:r>
              <a:rPr lang="en-US" sz="2400" dirty="0" smtClean="0">
                <a:solidFill>
                  <a:srgbClr val="002060"/>
                </a:solidFill>
              </a:rPr>
              <a:t>(</a:t>
            </a:r>
            <a:r>
              <a:rPr lang="en-US" sz="2400" dirty="0">
                <a:solidFill>
                  <a:srgbClr val="002060"/>
                </a:solidFill>
              </a:rPr>
              <a:t>$12M)	</a:t>
            </a:r>
            <a:endParaRPr lang="en-US" sz="2400" b="1" dirty="0">
              <a:solidFill>
                <a:srgbClr val="002060"/>
              </a:solidFill>
              <a:latin typeface="+mn-lt"/>
            </a:endParaRPr>
          </a:p>
          <a:p>
            <a:pPr eaLnBrk="0" hangingPunct="0">
              <a:buFont typeface="Arial" pitchFamily="34" charset="0"/>
              <a:buChar char="•"/>
              <a:tabLst>
                <a:tab pos="5486400" algn="l"/>
              </a:tabLst>
              <a:defRPr/>
            </a:pPr>
            <a:r>
              <a:rPr lang="en-US" sz="2400" dirty="0">
                <a:solidFill>
                  <a:srgbClr val="002060"/>
                </a:solidFill>
                <a:latin typeface="+mn-lt"/>
              </a:rPr>
              <a:t> </a:t>
            </a:r>
            <a:r>
              <a:rPr lang="en-US" sz="2400" dirty="0" smtClean="0">
                <a:solidFill>
                  <a:srgbClr val="002060"/>
                </a:solidFill>
                <a:latin typeface="+mn-lt"/>
              </a:rPr>
              <a:t>SEES </a:t>
            </a:r>
            <a:r>
              <a:rPr lang="en-US" sz="2400" dirty="0" err="1" smtClean="0">
                <a:solidFill>
                  <a:srgbClr val="002060"/>
                </a:solidFill>
                <a:latin typeface="+mn-lt"/>
              </a:rPr>
              <a:t>Fellow</a:t>
            </a:r>
            <a:r>
              <a:rPr lang="en-US" sz="2000" dirty="0" err="1" smtClean="0">
                <a:solidFill>
                  <a:srgbClr val="002060"/>
                </a:solidFill>
              </a:rPr>
              <a:t>S</a:t>
            </a:r>
            <a:r>
              <a:rPr lang="en-US" sz="2000" dirty="0" smtClean="0">
                <a:solidFill>
                  <a:srgbClr val="002060"/>
                </a:solidFill>
              </a:rPr>
              <a:t> 	</a:t>
            </a:r>
            <a:endParaRPr lang="en-US" sz="2400" b="1" dirty="0" smtClean="0">
              <a:solidFill>
                <a:srgbClr val="002060"/>
              </a:solidFill>
              <a:latin typeface="+mn-lt"/>
            </a:endParaRPr>
          </a:p>
          <a:p>
            <a:pPr eaLnBrk="0" hangingPunct="0">
              <a:defRPr/>
            </a:pPr>
            <a:endParaRPr lang="en-US" sz="2400" b="1" dirty="0">
              <a:solidFill>
                <a:schemeClr val="accent3">
                  <a:lumMod val="50000"/>
                </a:schemeClr>
              </a:solidFill>
              <a:latin typeface="+mn-lt"/>
            </a:endParaRPr>
          </a:p>
          <a:p>
            <a:pPr eaLnBrk="0" hangingPunct="0">
              <a:defRPr/>
            </a:pPr>
            <a:endParaRPr lang="en-US" sz="2400" b="1" dirty="0">
              <a:solidFill>
                <a:schemeClr val="accent3">
                  <a:lumMod val="50000"/>
                </a:schemeClr>
              </a:solidFill>
              <a:latin typeface="+mn-lt"/>
            </a:endParaRPr>
          </a:p>
          <a:p>
            <a:pPr eaLnBrk="0" hangingPunct="0">
              <a:defRPr/>
            </a:pPr>
            <a:endParaRPr lang="en-US" sz="2400" b="1" dirty="0">
              <a:solidFill>
                <a:schemeClr val="accent3">
                  <a:lumMod val="50000"/>
                </a:schemeClr>
              </a:solidFill>
              <a:latin typeface="+mn-lt"/>
            </a:endParaRPr>
          </a:p>
          <a:p>
            <a:pPr eaLnBrk="0" hangingPunct="0">
              <a:defRPr/>
            </a:pPr>
            <a:endParaRPr lang="en-US" sz="2400" b="1" dirty="0">
              <a:solidFill>
                <a:schemeClr val="accent3">
                  <a:lumMod val="50000"/>
                </a:schemeClr>
              </a:solidFill>
              <a:latin typeface="+mn-lt"/>
            </a:endParaRPr>
          </a:p>
          <a:p>
            <a:pPr eaLnBrk="0" hangingPunct="0">
              <a:defRPr/>
            </a:pPr>
            <a:endParaRPr lang="en-US" sz="2400" b="1" dirty="0">
              <a:solidFill>
                <a:schemeClr val="accent3">
                  <a:lumMod val="50000"/>
                </a:schemeClr>
              </a:solidFill>
              <a:latin typeface="+mn-lt"/>
              <a:ea typeface="Calibri" pitchFamily="34" charset="0"/>
            </a:endParaRPr>
          </a:p>
        </p:txBody>
      </p:sp>
      <p:sp>
        <p:nvSpPr>
          <p:cNvPr id="4" name="TextBox 3"/>
          <p:cNvSpPr txBox="1"/>
          <p:nvPr/>
        </p:nvSpPr>
        <p:spPr>
          <a:xfrm>
            <a:off x="1" y="12700"/>
            <a:ext cx="9144000" cy="1708160"/>
          </a:xfrm>
          <a:prstGeom prst="rect">
            <a:avLst/>
          </a:prstGeom>
          <a:noFill/>
        </p:spPr>
        <p:txBody>
          <a:bodyPr wrap="square">
            <a:spAutoFit/>
          </a:bodyPr>
          <a:lstStyle/>
          <a:p>
            <a:pPr algn="ctr">
              <a:defRPr/>
            </a:pPr>
            <a:r>
              <a:rPr lang="en-US" sz="3500" b="1" dirty="0" smtClean="0">
                <a:solidFill>
                  <a:schemeClr val="accent5">
                    <a:lumMod val="50000"/>
                  </a:schemeClr>
                </a:solidFill>
                <a:latin typeface="+mj-lt"/>
              </a:rPr>
              <a:t>Science, Engineering, </a:t>
            </a:r>
            <a:r>
              <a:rPr lang="en-US" sz="3500" b="1" dirty="0">
                <a:solidFill>
                  <a:schemeClr val="accent5">
                    <a:lumMod val="50000"/>
                  </a:schemeClr>
                </a:solidFill>
                <a:latin typeface="+mj-lt"/>
              </a:rPr>
              <a:t>and </a:t>
            </a:r>
            <a:r>
              <a:rPr lang="en-US" sz="3500" b="1" dirty="0" smtClean="0">
                <a:solidFill>
                  <a:schemeClr val="accent5">
                    <a:lumMod val="50000"/>
                  </a:schemeClr>
                </a:solidFill>
                <a:latin typeface="+mj-lt"/>
              </a:rPr>
              <a:t>Education for </a:t>
            </a:r>
            <a:r>
              <a:rPr lang="en-US" sz="3500" b="1" dirty="0">
                <a:solidFill>
                  <a:schemeClr val="accent5">
                    <a:lumMod val="50000"/>
                  </a:schemeClr>
                </a:solidFill>
                <a:latin typeface="+mj-lt"/>
              </a:rPr>
              <a:t>Sustainability (SEES</a:t>
            </a:r>
            <a:r>
              <a:rPr lang="en-US" sz="3500" b="1" dirty="0" smtClean="0">
                <a:solidFill>
                  <a:schemeClr val="accent5">
                    <a:lumMod val="50000"/>
                  </a:schemeClr>
                </a:solidFill>
                <a:latin typeface="+mj-lt"/>
              </a:rPr>
              <a:t>)</a:t>
            </a:r>
            <a:endParaRPr lang="en-US" sz="3500" b="1" dirty="0" smtClean="0">
              <a:solidFill>
                <a:schemeClr val="accent5">
                  <a:lumMod val="50000"/>
                </a:schemeClr>
              </a:solidFill>
            </a:endParaRPr>
          </a:p>
          <a:p>
            <a:pPr algn="ctr">
              <a:defRPr/>
            </a:pPr>
            <a:r>
              <a:rPr lang="en-US" sz="3500" b="1" dirty="0" smtClean="0">
                <a:solidFill>
                  <a:schemeClr val="accent5">
                    <a:lumMod val="50000"/>
                  </a:schemeClr>
                </a:solidFill>
                <a:latin typeface="+mj-lt"/>
              </a:rPr>
              <a:t> - </a:t>
            </a:r>
            <a:endParaRPr lang="en-US" sz="3500" b="1" dirty="0">
              <a:solidFill>
                <a:schemeClr val="accent5">
                  <a:lumMod val="50000"/>
                </a:schemeClr>
              </a:solidFill>
              <a:latin typeface="+mj-lt"/>
            </a:endParaRPr>
          </a:p>
        </p:txBody>
      </p:sp>
      <p:sp>
        <p:nvSpPr>
          <p:cNvPr id="8" name="Rectangle 7"/>
          <p:cNvSpPr/>
          <p:nvPr/>
        </p:nvSpPr>
        <p:spPr>
          <a:xfrm>
            <a:off x="164432" y="1117083"/>
            <a:ext cx="8690811" cy="830997"/>
          </a:xfrm>
          <a:prstGeom prst="rect">
            <a:avLst/>
          </a:prstGeom>
        </p:spPr>
        <p:txBody>
          <a:bodyPr wrap="square">
            <a:spAutoFit/>
          </a:bodyPr>
          <a:lstStyle/>
          <a:p>
            <a:pPr algn="ctr" eaLnBrk="0" hangingPunct="0">
              <a:defRPr/>
            </a:pPr>
            <a:r>
              <a:rPr lang="en-US" sz="2400" b="1" dirty="0" smtClean="0">
                <a:solidFill>
                  <a:srgbClr val="002060"/>
                </a:solidFill>
                <a:ea typeface="Calibri" pitchFamily="34" charset="0"/>
              </a:rPr>
              <a:t>Interdisciplinary research to understand human systems, biological systems, and educate the next generation of scientists. </a:t>
            </a:r>
            <a:endParaRPr lang="en-US" sz="2400" b="1" dirty="0">
              <a:solidFill>
                <a:srgbClr val="002060"/>
              </a:solidFill>
              <a:ea typeface="Calibri" pitchFamily="34" charset="0"/>
            </a:endParaRPr>
          </a:p>
        </p:txBody>
      </p:sp>
      <p:grpSp>
        <p:nvGrpSpPr>
          <p:cNvPr id="2" name="Group 14"/>
          <p:cNvGrpSpPr/>
          <p:nvPr/>
        </p:nvGrpSpPr>
        <p:grpSpPr>
          <a:xfrm>
            <a:off x="511176" y="2246997"/>
            <a:ext cx="8632824" cy="4077603"/>
            <a:chOff x="-789033" y="1144320"/>
            <a:chExt cx="8632824" cy="5605636"/>
          </a:xfrm>
        </p:grpSpPr>
        <p:grpSp>
          <p:nvGrpSpPr>
            <p:cNvPr id="3" name="Group 12"/>
            <p:cNvGrpSpPr/>
            <p:nvPr/>
          </p:nvGrpSpPr>
          <p:grpSpPr>
            <a:xfrm>
              <a:off x="-789033" y="1144320"/>
              <a:ext cx="8632824" cy="5605636"/>
              <a:chOff x="605376" y="1308407"/>
              <a:chExt cx="8124654" cy="5463274"/>
            </a:xfrm>
          </p:grpSpPr>
          <p:pic>
            <p:nvPicPr>
              <p:cNvPr id="37894" name="Picture 4" descr="phoenix"/>
              <p:cNvPicPr>
                <a:picLocks noChangeAspect="1" noChangeArrowheads="1"/>
              </p:cNvPicPr>
              <p:nvPr/>
            </p:nvPicPr>
            <p:blipFill>
              <a:blip r:embed="rId3" cstate="print"/>
              <a:srcRect r="3853"/>
              <a:stretch>
                <a:fillRect/>
              </a:stretch>
            </p:blipFill>
            <p:spPr bwMode="auto">
              <a:xfrm>
                <a:off x="5944686" y="5014388"/>
                <a:ext cx="2785344" cy="1757293"/>
              </a:xfrm>
              <a:prstGeom prst="rect">
                <a:avLst/>
              </a:prstGeom>
              <a:noFill/>
              <a:ln w="9525">
                <a:noFill/>
                <a:miter lim="800000"/>
                <a:headEnd/>
                <a:tailEnd/>
              </a:ln>
            </p:spPr>
          </p:pic>
          <p:pic>
            <p:nvPicPr>
              <p:cNvPr id="9" name="Picture 6" descr="http://www.nsf.gov/news/mmg/media/images/ocean_acid5_h.jpg"/>
              <p:cNvPicPr>
                <a:picLocks noChangeAspect="1" noChangeArrowheads="1"/>
              </p:cNvPicPr>
              <p:nvPr/>
            </p:nvPicPr>
            <p:blipFill>
              <a:blip r:embed="rId4" cstate="print"/>
              <a:srcRect/>
              <a:stretch>
                <a:fillRect/>
              </a:stretch>
            </p:blipFill>
            <p:spPr bwMode="auto">
              <a:xfrm>
                <a:off x="6148308" y="1308407"/>
                <a:ext cx="2572759" cy="3703497"/>
              </a:xfrm>
              <a:prstGeom prst="rect">
                <a:avLst/>
              </a:prstGeom>
              <a:noFill/>
              <a:ln w="9525">
                <a:noFill/>
                <a:miter lim="800000"/>
                <a:headEnd/>
                <a:tailEnd/>
              </a:ln>
            </p:spPr>
          </p:pic>
          <p:pic>
            <p:nvPicPr>
              <p:cNvPr id="11" name="Picture 5" descr="Insert info. Click for larger image."/>
              <p:cNvPicPr>
                <a:picLocks noChangeAspect="1" noChangeArrowheads="1"/>
              </p:cNvPicPr>
              <p:nvPr/>
            </p:nvPicPr>
            <p:blipFill>
              <a:blip r:embed="rId5" cstate="print"/>
              <a:srcRect/>
              <a:stretch>
                <a:fillRect/>
              </a:stretch>
            </p:blipFill>
            <p:spPr bwMode="auto">
              <a:xfrm>
                <a:off x="3016272" y="5022266"/>
                <a:ext cx="2979097" cy="1715317"/>
              </a:xfrm>
              <a:prstGeom prst="rect">
                <a:avLst/>
              </a:prstGeom>
              <a:noFill/>
              <a:ln w="9525">
                <a:noFill/>
                <a:miter lim="800000"/>
                <a:headEnd/>
                <a:tailEnd/>
              </a:ln>
            </p:spPr>
          </p:pic>
          <p:pic>
            <p:nvPicPr>
              <p:cNvPr id="12" name="Picture 6" descr="http://farmlandgrab.org/wp-content/uploads/2009/08/rice-farm.jpg"/>
              <p:cNvPicPr>
                <a:picLocks noChangeAspect="1" noChangeArrowheads="1"/>
              </p:cNvPicPr>
              <p:nvPr/>
            </p:nvPicPr>
            <p:blipFill>
              <a:blip r:embed="rId6" cstate="print"/>
              <a:srcRect/>
              <a:stretch>
                <a:fillRect/>
              </a:stretch>
            </p:blipFill>
            <p:spPr bwMode="auto">
              <a:xfrm>
                <a:off x="605376" y="5036072"/>
                <a:ext cx="2417671" cy="1722755"/>
              </a:xfrm>
              <a:prstGeom prst="rect">
                <a:avLst/>
              </a:prstGeom>
              <a:noFill/>
              <a:ln w="9525">
                <a:noFill/>
                <a:miter lim="800000"/>
                <a:headEnd/>
                <a:tailEnd/>
              </a:ln>
            </p:spPr>
          </p:pic>
        </p:grpSp>
        <p:sp>
          <p:nvSpPr>
            <p:cNvPr id="10" name="Rectangle 23"/>
            <p:cNvSpPr>
              <a:spLocks noChangeArrowheads="1"/>
            </p:cNvSpPr>
            <p:nvPr/>
          </p:nvSpPr>
          <p:spPr bwMode="auto">
            <a:xfrm>
              <a:off x="6223830" y="4743708"/>
              <a:ext cx="1449668" cy="184666"/>
            </a:xfrm>
            <a:prstGeom prst="rect">
              <a:avLst/>
            </a:prstGeom>
            <a:noFill/>
            <a:ln w="9525">
              <a:noFill/>
              <a:miter lim="800000"/>
              <a:headEnd/>
              <a:tailEnd/>
            </a:ln>
          </p:spPr>
          <p:txBody>
            <a:bodyPr wrap="square">
              <a:spAutoFit/>
            </a:bodyPr>
            <a:lstStyle/>
            <a:p>
              <a:r>
                <a:rPr lang="en-US" sz="600" dirty="0">
                  <a:solidFill>
                    <a:schemeClr val="bg1"/>
                  </a:solidFill>
                  <a:latin typeface="Calibri" pitchFamily="34" charset="0"/>
                </a:rPr>
                <a:t>Credit: NSF </a:t>
              </a:r>
              <a:r>
                <a:rPr lang="en-US" sz="600" dirty="0" err="1">
                  <a:solidFill>
                    <a:schemeClr val="bg1"/>
                  </a:solidFill>
                  <a:latin typeface="Calibri" pitchFamily="34" charset="0"/>
                </a:rPr>
                <a:t>Moorea</a:t>
              </a:r>
              <a:r>
                <a:rPr lang="en-US" sz="600" dirty="0">
                  <a:solidFill>
                    <a:schemeClr val="bg1"/>
                  </a:solidFill>
                  <a:latin typeface="Calibri" pitchFamily="34" charset="0"/>
                </a:rPr>
                <a:t> Coral Reef LTER Site</a:t>
              </a:r>
            </a:p>
          </p:txBody>
        </p:sp>
      </p:grpSp>
      <p:pic>
        <p:nvPicPr>
          <p:cNvPr id="14" name="Picture 6" descr="G:\Morgan Work Current\One NSF_GM\One NSF _white letters_2_sm.gif"/>
          <p:cNvPicPr>
            <a:picLocks noChangeAspect="1" noChangeArrowheads="1"/>
          </p:cNvPicPr>
          <p:nvPr/>
        </p:nvPicPr>
        <p:blipFill>
          <a:blip r:embed="rId7" cstate="print"/>
          <a:srcRect/>
          <a:stretch>
            <a:fillRect/>
          </a:stretch>
        </p:blipFill>
        <p:spPr bwMode="auto">
          <a:xfrm>
            <a:off x="304800" y="6248400"/>
            <a:ext cx="800100" cy="533400"/>
          </a:xfrm>
          <a:prstGeom prst="rect">
            <a:avLst/>
          </a:prstGeom>
          <a:noFill/>
          <a:ln w="9525">
            <a:noFill/>
            <a:miter lim="800000"/>
            <a:headEnd/>
            <a:tailEnd/>
          </a:ln>
        </p:spPr>
      </p:pic>
      <p:pic>
        <p:nvPicPr>
          <p:cNvPr id="13" name="Picture 6"/>
          <p:cNvPicPr>
            <a:picLocks noChangeAspect="1" noChangeArrowheads="1"/>
          </p:cNvPicPr>
          <p:nvPr/>
        </p:nvPicPr>
        <p:blipFill>
          <a:blip r:embed="rId8" cstate="print"/>
          <a:srcRect/>
          <a:stretch>
            <a:fillRect/>
          </a:stretch>
        </p:blipFill>
        <p:spPr bwMode="auto">
          <a:xfrm>
            <a:off x="0" y="6150361"/>
            <a:ext cx="2455862" cy="685800"/>
          </a:xfrm>
          <a:prstGeom prst="rect">
            <a:avLst/>
          </a:prstGeom>
          <a:solidFill>
            <a:schemeClr val="tx1"/>
          </a:solidFill>
          <a:ln w="9525">
            <a:noFill/>
            <a:miter lim="800000"/>
            <a:headEnd/>
            <a:tailEnd/>
          </a:ln>
        </p:spPr>
      </p:pic>
      <p:sp>
        <p:nvSpPr>
          <p:cNvPr id="5" name="Rectangle 4"/>
          <p:cNvSpPr/>
          <p:nvPr/>
        </p:nvSpPr>
        <p:spPr>
          <a:xfrm>
            <a:off x="2971800" y="6324600"/>
            <a:ext cx="5257800" cy="523220"/>
          </a:xfrm>
          <a:prstGeom prst="rect">
            <a:avLst/>
          </a:prstGeom>
        </p:spPr>
        <p:txBody>
          <a:bodyPr wrap="square">
            <a:spAutoFit/>
          </a:bodyPr>
          <a:lstStyle/>
          <a:p>
            <a:r>
              <a:rPr lang="en-US" sz="2800" b="1" u="sng" dirty="0">
                <a:solidFill>
                  <a:schemeClr val="bg1"/>
                </a:solidFill>
                <a:ea typeface="ＭＳ Ｐゴシック"/>
                <a:cs typeface="Arial" pitchFamily="34" charset="0"/>
              </a:rPr>
              <a:t>FY 2013 Request: </a:t>
            </a:r>
            <a:r>
              <a:rPr lang="en-US" sz="2800" b="1" u="sng" dirty="0" smtClean="0">
                <a:solidFill>
                  <a:schemeClr val="bg1"/>
                </a:solidFill>
                <a:ea typeface="ＭＳ Ｐゴシック"/>
                <a:cs typeface="Arial" pitchFamily="34" charset="0"/>
              </a:rPr>
              <a:t>  BIO </a:t>
            </a:r>
            <a:r>
              <a:rPr lang="en-US" sz="2800" b="1" u="sng" dirty="0">
                <a:solidFill>
                  <a:schemeClr val="bg1"/>
                </a:solidFill>
                <a:ea typeface="ＭＳ Ｐゴシック"/>
                <a:cs typeface="Arial" pitchFamily="34" charset="0"/>
              </a:rPr>
              <a:t>$34.75M</a:t>
            </a:r>
          </a:p>
        </p:txBody>
      </p:sp>
    </p:spTree>
    <p:extLst>
      <p:ext uri="{BB962C8B-B14F-4D97-AF65-F5344CB8AC3E}">
        <p14:creationId xmlns:p14="http://schemas.microsoft.com/office/powerpoint/2010/main" xmlns="" val="37949916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838200"/>
          </a:xfrm>
        </p:spPr>
        <p:txBody>
          <a:bodyPr>
            <a:normAutofit fontScale="90000"/>
          </a:bodyPr>
          <a:lstStyle/>
          <a:p>
            <a:pPr algn="ctr">
              <a:defRPr/>
            </a:pPr>
            <a:r>
              <a:rPr lang="en-US" sz="5000" b="1" dirty="0" smtClean="0">
                <a:latin typeface="+mj-lt"/>
              </a:rPr>
              <a:t>BIO Big Data Issues</a:t>
            </a:r>
            <a:endParaRPr lang="en-US" sz="5000" b="1" dirty="0">
              <a:latin typeface="+mj-lt"/>
            </a:endParaRPr>
          </a:p>
        </p:txBody>
      </p:sp>
      <p:sp>
        <p:nvSpPr>
          <p:cNvPr id="4" name="TextBox 3"/>
          <p:cNvSpPr txBox="1"/>
          <p:nvPr/>
        </p:nvSpPr>
        <p:spPr>
          <a:xfrm>
            <a:off x="0" y="1981200"/>
            <a:ext cx="9144001" cy="4185761"/>
          </a:xfrm>
          <a:prstGeom prst="rect">
            <a:avLst/>
          </a:prstGeom>
          <a:noFill/>
        </p:spPr>
        <p:txBody>
          <a:bodyPr wrap="square">
            <a:spAutoFit/>
          </a:bodyPr>
          <a:lstStyle/>
          <a:p>
            <a:pPr marL="971550" lvl="1" indent="-514350">
              <a:spcBef>
                <a:spcPts val="600"/>
              </a:spcBef>
              <a:spcAft>
                <a:spcPts val="600"/>
              </a:spcAft>
              <a:buFont typeface="Arial" pitchFamily="34" charset="0"/>
              <a:buChar char="•"/>
              <a:defRPr/>
            </a:pPr>
            <a:r>
              <a:rPr lang="en-US" sz="2400" dirty="0" smtClean="0">
                <a:solidFill>
                  <a:srgbClr val="002060"/>
                </a:solidFill>
              </a:rPr>
              <a:t>One </a:t>
            </a:r>
            <a:r>
              <a:rPr lang="en-US" sz="2400" dirty="0">
                <a:solidFill>
                  <a:srgbClr val="002060"/>
                </a:solidFill>
              </a:rPr>
              <a:t>data solution or many (e.g., </a:t>
            </a:r>
            <a:r>
              <a:rPr lang="en-US" sz="2400" dirty="0" err="1">
                <a:solidFill>
                  <a:srgbClr val="002060"/>
                </a:solidFill>
              </a:rPr>
              <a:t>Genbank</a:t>
            </a:r>
            <a:r>
              <a:rPr lang="en-US" sz="2400" dirty="0">
                <a:solidFill>
                  <a:srgbClr val="002060"/>
                </a:solidFill>
              </a:rPr>
              <a:t>, Protein Data </a:t>
            </a:r>
            <a:r>
              <a:rPr lang="en-US" sz="2400" dirty="0" smtClean="0">
                <a:solidFill>
                  <a:srgbClr val="002060"/>
                </a:solidFill>
              </a:rPr>
              <a:t>Bank, Digital Data Repository)</a:t>
            </a:r>
            <a:endParaRPr lang="en-US" sz="2400" dirty="0">
              <a:solidFill>
                <a:srgbClr val="002060"/>
              </a:solidFill>
            </a:endParaRPr>
          </a:p>
          <a:p>
            <a:pPr marL="971550" lvl="1" indent="-514350">
              <a:spcBef>
                <a:spcPts val="600"/>
              </a:spcBef>
              <a:spcAft>
                <a:spcPts val="600"/>
              </a:spcAft>
              <a:buFont typeface="Arial" pitchFamily="34" charset="0"/>
              <a:buChar char="•"/>
              <a:defRPr/>
            </a:pPr>
            <a:r>
              <a:rPr lang="en-US" sz="2400" dirty="0">
                <a:solidFill>
                  <a:srgbClr val="002060"/>
                </a:solidFill>
              </a:rPr>
              <a:t>What data </a:t>
            </a:r>
            <a:r>
              <a:rPr lang="en-US" sz="2400" dirty="0" smtClean="0">
                <a:solidFill>
                  <a:srgbClr val="002060"/>
                </a:solidFill>
              </a:rPr>
              <a:t>are </a:t>
            </a:r>
            <a:r>
              <a:rPr lang="en-US" sz="2400" dirty="0">
                <a:solidFill>
                  <a:srgbClr val="002060"/>
                </a:solidFill>
              </a:rPr>
              <a:t>saved and for how long – legacy data and new data</a:t>
            </a:r>
            <a:r>
              <a:rPr lang="en-US" sz="2400" dirty="0" smtClean="0">
                <a:solidFill>
                  <a:srgbClr val="002060"/>
                </a:solidFill>
              </a:rPr>
              <a:t>? (e.g. </a:t>
            </a:r>
            <a:r>
              <a:rPr lang="en-US" sz="2400" dirty="0" err="1" smtClean="0">
                <a:solidFill>
                  <a:srgbClr val="002060"/>
                </a:solidFill>
              </a:rPr>
              <a:t>iPlant</a:t>
            </a:r>
            <a:r>
              <a:rPr lang="en-US" sz="2400" dirty="0" smtClean="0">
                <a:solidFill>
                  <a:srgbClr val="002060"/>
                </a:solidFill>
              </a:rPr>
              <a:t>, LTER, NEON)</a:t>
            </a:r>
          </a:p>
          <a:p>
            <a:pPr marL="971550" lvl="1" indent="-514350">
              <a:spcBef>
                <a:spcPts val="600"/>
              </a:spcBef>
              <a:spcAft>
                <a:spcPts val="600"/>
              </a:spcAft>
              <a:buFont typeface="Arial" pitchFamily="34" charset="0"/>
              <a:buChar char="•"/>
              <a:defRPr/>
            </a:pPr>
            <a:r>
              <a:rPr lang="en-US" sz="2400" dirty="0" smtClean="0">
                <a:solidFill>
                  <a:srgbClr val="002060"/>
                </a:solidFill>
              </a:rPr>
              <a:t>Common </a:t>
            </a:r>
            <a:r>
              <a:rPr lang="en-US" sz="2400" dirty="0">
                <a:solidFill>
                  <a:srgbClr val="002060"/>
                </a:solidFill>
              </a:rPr>
              <a:t>standards for adding/annotating data to </a:t>
            </a:r>
            <a:r>
              <a:rPr lang="en-US" sz="2400" dirty="0" smtClean="0">
                <a:solidFill>
                  <a:srgbClr val="002060"/>
                </a:solidFill>
              </a:rPr>
              <a:t>ensure </a:t>
            </a:r>
            <a:r>
              <a:rPr lang="en-US" sz="2400" dirty="0">
                <a:solidFill>
                  <a:srgbClr val="002060"/>
                </a:solidFill>
              </a:rPr>
              <a:t>broad access and interoperability?</a:t>
            </a:r>
          </a:p>
          <a:p>
            <a:pPr marL="971550" lvl="1" indent="-514350">
              <a:spcBef>
                <a:spcPts val="600"/>
              </a:spcBef>
              <a:spcAft>
                <a:spcPts val="600"/>
              </a:spcAft>
              <a:buFont typeface="Arial" pitchFamily="34" charset="0"/>
              <a:buChar char="•"/>
              <a:defRPr/>
            </a:pPr>
            <a:r>
              <a:rPr lang="en-US" sz="2400" dirty="0">
                <a:solidFill>
                  <a:srgbClr val="002060"/>
                </a:solidFill>
              </a:rPr>
              <a:t>How will access to data be provided?</a:t>
            </a:r>
          </a:p>
          <a:p>
            <a:pPr marL="971550" lvl="1" indent="-514350">
              <a:spcBef>
                <a:spcPts val="600"/>
              </a:spcBef>
              <a:spcAft>
                <a:spcPts val="600"/>
              </a:spcAft>
              <a:buFont typeface="Arial" pitchFamily="34" charset="0"/>
              <a:buChar char="•"/>
              <a:defRPr/>
            </a:pPr>
            <a:r>
              <a:rPr lang="en-US" sz="2400" dirty="0">
                <a:solidFill>
                  <a:srgbClr val="002060"/>
                </a:solidFill>
              </a:rPr>
              <a:t>How and where will data be </a:t>
            </a:r>
            <a:r>
              <a:rPr lang="en-US" sz="2400" dirty="0" smtClean="0">
                <a:solidFill>
                  <a:srgbClr val="002060"/>
                </a:solidFill>
              </a:rPr>
              <a:t>stored?</a:t>
            </a:r>
            <a:endParaRPr lang="en-US" sz="2400" dirty="0">
              <a:solidFill>
                <a:srgbClr val="002060"/>
              </a:solidFill>
            </a:endParaRPr>
          </a:p>
          <a:p>
            <a:pPr marL="971550" lvl="1" indent="-514350">
              <a:spcBef>
                <a:spcPts val="600"/>
              </a:spcBef>
              <a:spcAft>
                <a:spcPts val="600"/>
              </a:spcAft>
              <a:buFont typeface="Arial" pitchFamily="34" charset="0"/>
              <a:buChar char="•"/>
              <a:defRPr/>
            </a:pPr>
            <a:r>
              <a:rPr lang="en-US" sz="2400" dirty="0">
                <a:solidFill>
                  <a:srgbClr val="002060"/>
                </a:solidFill>
              </a:rPr>
              <a:t>Who pays</a:t>
            </a:r>
            <a:r>
              <a:rPr lang="en-US" sz="2400" dirty="0" smtClean="0">
                <a:solidFill>
                  <a:srgbClr val="002060"/>
                </a:solidFill>
              </a:rPr>
              <a:t>? Who </a:t>
            </a:r>
            <a:r>
              <a:rPr lang="en-US" sz="2400" dirty="0">
                <a:solidFill>
                  <a:srgbClr val="002060"/>
                </a:solidFill>
              </a:rPr>
              <a:t>is in charge?</a:t>
            </a:r>
          </a:p>
        </p:txBody>
      </p:sp>
      <p:pic>
        <p:nvPicPr>
          <p:cNvPr id="5" name="Picture 6"/>
          <p:cNvPicPr>
            <a:picLocks noChangeAspect="1" noChangeArrowheads="1"/>
          </p:cNvPicPr>
          <p:nvPr/>
        </p:nvPicPr>
        <p:blipFill>
          <a:blip r:embed="rId2" cstate="print"/>
          <a:srcRect/>
          <a:stretch>
            <a:fillRect/>
          </a:stretch>
        </p:blipFill>
        <p:spPr bwMode="auto">
          <a:xfrm>
            <a:off x="0" y="6150361"/>
            <a:ext cx="2455862" cy="685800"/>
          </a:xfrm>
          <a:prstGeom prst="rect">
            <a:avLst/>
          </a:prstGeom>
          <a:solidFill>
            <a:schemeClr val="tx1"/>
          </a:solidFill>
          <a:ln w="9525">
            <a:noFill/>
            <a:miter lim="800000"/>
            <a:headEnd/>
            <a:tailEnd/>
          </a:ln>
        </p:spPr>
      </p:pic>
      <p:sp>
        <p:nvSpPr>
          <p:cNvPr id="3" name="Rectangle 2"/>
          <p:cNvSpPr/>
          <p:nvPr/>
        </p:nvSpPr>
        <p:spPr>
          <a:xfrm>
            <a:off x="304800" y="762000"/>
            <a:ext cx="8382000" cy="1200328"/>
          </a:xfrm>
          <a:prstGeom prst="rect">
            <a:avLst/>
          </a:prstGeom>
        </p:spPr>
        <p:txBody>
          <a:bodyPr wrap="square">
            <a:spAutoFit/>
          </a:bodyPr>
          <a:lstStyle/>
          <a:p>
            <a:pPr algn="ctr">
              <a:defRPr/>
            </a:pPr>
            <a:r>
              <a:rPr lang="en-US" sz="2400" b="1" dirty="0">
                <a:solidFill>
                  <a:srgbClr val="002060"/>
                </a:solidFill>
              </a:rPr>
              <a:t>Biological data is rapidly growing in amount and complexity resulting in challenges of data storage, interoperability, </a:t>
            </a:r>
            <a:r>
              <a:rPr lang="en-US" sz="2400" b="1" dirty="0" err="1">
                <a:solidFill>
                  <a:srgbClr val="002060"/>
                </a:solidFill>
              </a:rPr>
              <a:t>curation</a:t>
            </a:r>
            <a:r>
              <a:rPr lang="en-US" sz="2400" b="1" dirty="0">
                <a:solidFill>
                  <a:srgbClr val="002060"/>
                </a:solidFill>
              </a:rPr>
              <a:t>, maintenance &amp; access</a:t>
            </a:r>
          </a:p>
        </p:txBody>
      </p:sp>
    </p:spTree>
    <p:extLst>
      <p:ext uri="{BB962C8B-B14F-4D97-AF65-F5344CB8AC3E}">
        <p14:creationId xmlns:p14="http://schemas.microsoft.com/office/powerpoint/2010/main" xmlns="" val="205396566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00219"/>
          </a:xfrm>
          <a:prstGeom prst="rect">
            <a:avLst/>
          </a:prstGeom>
          <a:noFill/>
        </p:spPr>
        <p:txBody>
          <a:bodyPr wrap="square" rtlCol="0">
            <a:spAutoFit/>
          </a:bodyPr>
          <a:lstStyle/>
          <a:p>
            <a:pPr algn="ctr"/>
            <a:r>
              <a:rPr lang="en-US" sz="4600" b="1" dirty="0" smtClean="0">
                <a:solidFill>
                  <a:schemeClr val="accent5">
                    <a:lumMod val="50000"/>
                  </a:schemeClr>
                </a:solidFill>
              </a:rPr>
              <a:t>BIO Cyber Activities</a:t>
            </a:r>
          </a:p>
        </p:txBody>
      </p:sp>
      <p:sp>
        <p:nvSpPr>
          <p:cNvPr id="4" name="Rectangle 3"/>
          <p:cNvSpPr/>
          <p:nvPr/>
        </p:nvSpPr>
        <p:spPr>
          <a:xfrm>
            <a:off x="381000" y="914400"/>
            <a:ext cx="8213417" cy="4985980"/>
          </a:xfrm>
          <a:prstGeom prst="rect">
            <a:avLst/>
          </a:prstGeom>
        </p:spPr>
        <p:txBody>
          <a:bodyPr wrap="square">
            <a:spAutoFit/>
          </a:bodyPr>
          <a:lstStyle/>
          <a:p>
            <a:pPr marL="457200" indent="-457200">
              <a:spcBef>
                <a:spcPts val="300"/>
              </a:spcBef>
              <a:spcAft>
                <a:spcPts val="300"/>
              </a:spcAft>
              <a:buFont typeface="Arial" pitchFamily="34" charset="0"/>
              <a:buChar char="•"/>
            </a:pPr>
            <a:r>
              <a:rPr lang="en-US" sz="3000" b="1" dirty="0" smtClean="0">
                <a:solidFill>
                  <a:srgbClr val="C00000"/>
                </a:solidFill>
              </a:rPr>
              <a:t>CIF21</a:t>
            </a:r>
            <a:r>
              <a:rPr lang="en-US" sz="2600" b="1" dirty="0" smtClean="0">
                <a:solidFill>
                  <a:srgbClr val="002060"/>
                </a:solidFill>
              </a:rPr>
              <a:t> - </a:t>
            </a:r>
            <a:r>
              <a:rPr lang="en-US" sz="2600" b="1" dirty="0" err="1" smtClean="0">
                <a:solidFill>
                  <a:srgbClr val="002060"/>
                </a:solidFill>
                <a:cs typeface="Arial" pitchFamily="34" charset="0"/>
              </a:rPr>
              <a:t>Cyberinfrastructure</a:t>
            </a:r>
            <a:r>
              <a:rPr lang="en-US" sz="2600" b="1" dirty="0" smtClean="0">
                <a:solidFill>
                  <a:srgbClr val="002060"/>
                </a:solidFill>
                <a:cs typeface="Arial" pitchFamily="34" charset="0"/>
              </a:rPr>
              <a:t> Framework for 21</a:t>
            </a:r>
            <a:r>
              <a:rPr lang="en-US" sz="2600" b="1" baseline="30000" dirty="0" smtClean="0">
                <a:solidFill>
                  <a:srgbClr val="002060"/>
                </a:solidFill>
                <a:cs typeface="Arial" pitchFamily="34" charset="0"/>
              </a:rPr>
              <a:t>st</a:t>
            </a:r>
            <a:r>
              <a:rPr lang="en-US" sz="2600" b="1" dirty="0" smtClean="0">
                <a:solidFill>
                  <a:srgbClr val="002060"/>
                </a:solidFill>
                <a:cs typeface="Arial" pitchFamily="34" charset="0"/>
              </a:rPr>
              <a:t> Century Science and Engineering</a:t>
            </a:r>
            <a:endParaRPr lang="en-US" sz="2600" b="1" dirty="0" smtClean="0">
              <a:solidFill>
                <a:srgbClr val="002060"/>
              </a:solidFill>
            </a:endParaRPr>
          </a:p>
          <a:p>
            <a:pPr marL="914400" lvl="1" indent="-457200">
              <a:spcBef>
                <a:spcPts val="300"/>
              </a:spcBef>
              <a:spcAft>
                <a:spcPts val="300"/>
              </a:spcAft>
            </a:pPr>
            <a:r>
              <a:rPr lang="en-US" sz="3000" b="1" dirty="0" smtClean="0">
                <a:solidFill>
                  <a:srgbClr val="C00000"/>
                </a:solidFill>
              </a:rPr>
              <a:t>	- SI</a:t>
            </a:r>
            <a:r>
              <a:rPr lang="en-US" sz="3000" b="1" baseline="30000" dirty="0" smtClean="0">
                <a:solidFill>
                  <a:srgbClr val="C00000"/>
                </a:solidFill>
              </a:rPr>
              <a:t>2</a:t>
            </a:r>
            <a:r>
              <a:rPr lang="en-US" sz="3000" b="1" dirty="0" smtClean="0">
                <a:solidFill>
                  <a:srgbClr val="C00000"/>
                </a:solidFill>
              </a:rPr>
              <a:t> </a:t>
            </a:r>
            <a:r>
              <a:rPr lang="en-US" sz="2600" b="1" dirty="0" smtClean="0">
                <a:solidFill>
                  <a:srgbClr val="002060"/>
                </a:solidFill>
              </a:rPr>
              <a:t> - Software Infrastructure for Sustained 	Innovation</a:t>
            </a:r>
          </a:p>
          <a:p>
            <a:pPr marL="457200" indent="-457200">
              <a:spcBef>
                <a:spcPts val="300"/>
              </a:spcBef>
              <a:spcAft>
                <a:spcPts val="300"/>
              </a:spcAft>
              <a:buFont typeface="Arial" pitchFamily="34" charset="0"/>
              <a:buChar char="•"/>
            </a:pPr>
            <a:r>
              <a:rPr lang="en-US" sz="3000" b="1" dirty="0" smtClean="0">
                <a:solidFill>
                  <a:srgbClr val="C00000"/>
                </a:solidFill>
              </a:rPr>
              <a:t>ADBC</a:t>
            </a:r>
            <a:r>
              <a:rPr lang="en-US" sz="2600" b="1" dirty="0" smtClean="0">
                <a:solidFill>
                  <a:srgbClr val="C00000"/>
                </a:solidFill>
              </a:rPr>
              <a:t>-</a:t>
            </a:r>
            <a:r>
              <a:rPr lang="en-US" sz="2600" b="1" dirty="0" smtClean="0">
                <a:solidFill>
                  <a:srgbClr val="002060"/>
                </a:solidFill>
              </a:rPr>
              <a:t> Advancing Digitization of Biological Collections</a:t>
            </a:r>
          </a:p>
          <a:p>
            <a:pPr indent="-457200">
              <a:spcBef>
                <a:spcPts val="300"/>
              </a:spcBef>
              <a:spcAft>
                <a:spcPts val="300"/>
              </a:spcAft>
              <a:buFont typeface="Arial" pitchFamily="34" charset="0"/>
              <a:buChar char="•"/>
            </a:pPr>
            <a:r>
              <a:rPr lang="en-US" sz="3000" b="1" dirty="0" err="1" smtClean="0">
                <a:solidFill>
                  <a:srgbClr val="C00000"/>
                </a:solidFill>
              </a:rPr>
              <a:t>iPlant</a:t>
            </a:r>
            <a:r>
              <a:rPr lang="en-US" sz="2600" b="1" dirty="0" smtClean="0">
                <a:solidFill>
                  <a:srgbClr val="002060"/>
                </a:solidFill>
              </a:rPr>
              <a:t> Collaborative</a:t>
            </a:r>
          </a:p>
          <a:p>
            <a:pPr indent="-457200">
              <a:spcBef>
                <a:spcPts val="300"/>
              </a:spcBef>
              <a:spcAft>
                <a:spcPts val="300"/>
              </a:spcAft>
              <a:buFont typeface="Arial" pitchFamily="34" charset="0"/>
              <a:buChar char="•"/>
            </a:pPr>
            <a:r>
              <a:rPr lang="en-US" sz="3000" b="1" dirty="0" smtClean="0">
                <a:solidFill>
                  <a:srgbClr val="C00000"/>
                </a:solidFill>
              </a:rPr>
              <a:t>DRYAD</a:t>
            </a:r>
            <a:r>
              <a:rPr lang="en-US" sz="2600" b="1" dirty="0" smtClean="0">
                <a:solidFill>
                  <a:srgbClr val="C00000"/>
                </a:solidFill>
              </a:rPr>
              <a:t> </a:t>
            </a:r>
            <a:r>
              <a:rPr lang="en-US" sz="2600" b="1" dirty="0" smtClean="0">
                <a:solidFill>
                  <a:srgbClr val="002060"/>
                </a:solidFill>
              </a:rPr>
              <a:t>- Digital Data Repository</a:t>
            </a:r>
          </a:p>
          <a:p>
            <a:pPr marL="457200" indent="-457200">
              <a:spcBef>
                <a:spcPts val="300"/>
              </a:spcBef>
              <a:spcAft>
                <a:spcPts val="300"/>
              </a:spcAft>
              <a:buFont typeface="Arial" pitchFamily="34" charset="0"/>
              <a:buChar char="•"/>
            </a:pPr>
            <a:r>
              <a:rPr lang="en-US" sz="3000" b="1" dirty="0" smtClean="0">
                <a:solidFill>
                  <a:srgbClr val="C00000"/>
                </a:solidFill>
              </a:rPr>
              <a:t>NIMBIOS</a:t>
            </a:r>
            <a:r>
              <a:rPr lang="en-US" sz="2600" b="1" dirty="0" smtClean="0">
                <a:solidFill>
                  <a:srgbClr val="002060"/>
                </a:solidFill>
              </a:rPr>
              <a:t> - National Institute for Mathematical and Biological Synthesis</a:t>
            </a:r>
          </a:p>
          <a:p>
            <a:pPr indent="-457200">
              <a:spcBef>
                <a:spcPts val="300"/>
              </a:spcBef>
              <a:spcAft>
                <a:spcPts val="300"/>
              </a:spcAft>
              <a:buFont typeface="Arial" pitchFamily="34" charset="0"/>
              <a:buChar char="•"/>
            </a:pPr>
            <a:r>
              <a:rPr lang="en-US" sz="3000" b="1" dirty="0" smtClean="0">
                <a:solidFill>
                  <a:srgbClr val="C00000"/>
                </a:solidFill>
              </a:rPr>
              <a:t>NEON </a:t>
            </a:r>
            <a:r>
              <a:rPr lang="en-US" sz="2600" b="1" dirty="0" smtClean="0">
                <a:solidFill>
                  <a:srgbClr val="002060"/>
                </a:solidFill>
              </a:rPr>
              <a:t>- National Ecological Observatory Network</a:t>
            </a:r>
            <a:endParaRPr lang="en-US" sz="2600" dirty="0" smtClean="0">
              <a:solidFill>
                <a:srgbClr val="002060"/>
              </a:solidFill>
            </a:endParaRPr>
          </a:p>
        </p:txBody>
      </p:sp>
      <p:pic>
        <p:nvPicPr>
          <p:cNvPr id="5" name="Picture 6"/>
          <p:cNvPicPr>
            <a:picLocks noChangeAspect="1" noChangeArrowheads="1"/>
          </p:cNvPicPr>
          <p:nvPr/>
        </p:nvPicPr>
        <p:blipFill>
          <a:blip r:embed="rId3" cstate="print"/>
          <a:srcRect/>
          <a:stretch>
            <a:fillRect/>
          </a:stretch>
        </p:blipFill>
        <p:spPr bwMode="auto">
          <a:xfrm>
            <a:off x="0" y="6150361"/>
            <a:ext cx="2455862" cy="685800"/>
          </a:xfrm>
          <a:prstGeom prst="rect">
            <a:avLst/>
          </a:prstGeom>
          <a:solidFill>
            <a:schemeClr val="tx1"/>
          </a:solidFill>
          <a:ln w="9525">
            <a:noFill/>
            <a:miter lim="800000"/>
            <a:headEnd/>
            <a:tailEnd/>
          </a:ln>
        </p:spPr>
      </p:pic>
    </p:spTree>
    <p:extLst>
      <p:ext uri="{BB962C8B-B14F-4D97-AF65-F5344CB8AC3E}">
        <p14:creationId xmlns:p14="http://schemas.microsoft.com/office/powerpoint/2010/main" xmlns="" val="15690952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ChangeArrowheads="1"/>
          </p:cNvSpPr>
          <p:nvPr/>
        </p:nvSpPr>
        <p:spPr bwMode="auto">
          <a:xfrm>
            <a:off x="0" y="1143000"/>
            <a:ext cx="5334000" cy="5152180"/>
          </a:xfrm>
          <a:prstGeom prst="rect">
            <a:avLst/>
          </a:prstGeom>
          <a:noFill/>
          <a:ln w="9525">
            <a:noFill/>
            <a:miter lim="800000"/>
            <a:headEnd/>
            <a:tailEnd/>
          </a:ln>
        </p:spPr>
        <p:txBody>
          <a:bodyPr wrap="square">
            <a:spAutoFit/>
          </a:bodyPr>
          <a:lstStyle/>
          <a:p>
            <a:pPr eaLnBrk="0" hangingPunct="0">
              <a:spcBef>
                <a:spcPct val="30000"/>
              </a:spcBef>
              <a:buSzPct val="100000"/>
            </a:pPr>
            <a:endParaRPr lang="en-US" sz="2400" b="1" dirty="0" smtClean="0">
              <a:solidFill>
                <a:schemeClr val="accent3">
                  <a:lumMod val="50000"/>
                </a:schemeClr>
              </a:solidFill>
              <a:latin typeface="+mj-lt"/>
            </a:endParaRPr>
          </a:p>
          <a:p>
            <a:pPr marL="457200" indent="-457200" eaLnBrk="0" hangingPunct="0">
              <a:spcBef>
                <a:spcPct val="30000"/>
              </a:spcBef>
              <a:buSzPct val="100000"/>
              <a:buFont typeface="Calibri" pitchFamily="34" charset="0"/>
              <a:buChar char="•"/>
            </a:pPr>
            <a:r>
              <a:rPr lang="en-US" sz="2400" b="1" dirty="0" smtClean="0">
                <a:solidFill>
                  <a:srgbClr val="002060"/>
                </a:solidFill>
                <a:latin typeface="+mj-lt"/>
              </a:rPr>
              <a:t>Core Programs across BIO and NSF</a:t>
            </a:r>
          </a:p>
          <a:p>
            <a:pPr marL="457200" indent="-457200" eaLnBrk="0" hangingPunct="0">
              <a:spcBef>
                <a:spcPct val="30000"/>
              </a:spcBef>
              <a:buSzPct val="100000"/>
              <a:buFont typeface="Calibri" pitchFamily="34" charset="0"/>
              <a:buChar char="•"/>
            </a:pPr>
            <a:r>
              <a:rPr lang="en-US" sz="2400" b="1" dirty="0" err="1" smtClean="0">
                <a:solidFill>
                  <a:srgbClr val="002060"/>
                </a:solidFill>
                <a:latin typeface="+mj-lt"/>
              </a:rPr>
              <a:t>Macrosystems</a:t>
            </a:r>
            <a:r>
              <a:rPr lang="en-US" sz="2400" b="1" dirty="0" smtClean="0">
                <a:solidFill>
                  <a:srgbClr val="002060"/>
                </a:solidFill>
                <a:latin typeface="+mj-lt"/>
              </a:rPr>
              <a:t> Biology</a:t>
            </a:r>
          </a:p>
          <a:p>
            <a:pPr marL="457200" indent="-457200" eaLnBrk="0" hangingPunct="0">
              <a:spcBef>
                <a:spcPct val="30000"/>
              </a:spcBef>
              <a:buSzPct val="100000"/>
              <a:buFont typeface="Calibri" pitchFamily="34" charset="0"/>
              <a:buChar char="•"/>
            </a:pPr>
            <a:r>
              <a:rPr lang="en-US" sz="2400" b="1" dirty="0" smtClean="0">
                <a:solidFill>
                  <a:srgbClr val="002060"/>
                </a:solidFill>
                <a:latin typeface="+mj-lt"/>
              </a:rPr>
              <a:t>Research Coordination Networks</a:t>
            </a:r>
          </a:p>
          <a:p>
            <a:pPr marL="457200" indent="-457200" eaLnBrk="0" hangingPunct="0">
              <a:spcBef>
                <a:spcPct val="30000"/>
              </a:spcBef>
              <a:buSzPct val="100000"/>
              <a:buFont typeface="Calibri" pitchFamily="34" charset="0"/>
              <a:buChar char="•"/>
            </a:pPr>
            <a:r>
              <a:rPr lang="en-US" sz="2400" b="1" dirty="0" smtClean="0">
                <a:solidFill>
                  <a:srgbClr val="002060"/>
                </a:solidFill>
                <a:latin typeface="+mj-lt"/>
              </a:rPr>
              <a:t>SEES related Programs</a:t>
            </a:r>
          </a:p>
          <a:p>
            <a:pPr marL="457200" indent="-457200" eaLnBrk="0" hangingPunct="0">
              <a:spcBef>
                <a:spcPct val="30000"/>
              </a:spcBef>
              <a:buSzPct val="100000"/>
              <a:buFont typeface="Calibri" pitchFamily="34" charset="0"/>
              <a:buChar char="•"/>
            </a:pPr>
            <a:r>
              <a:rPr lang="en-US" sz="2400" b="1" dirty="0" smtClean="0">
                <a:solidFill>
                  <a:srgbClr val="002060"/>
                </a:solidFill>
                <a:latin typeface="+mj-lt"/>
              </a:rPr>
              <a:t>Cyber - OCI – CIF21 and Big Data</a:t>
            </a:r>
          </a:p>
          <a:p>
            <a:pPr marL="457200" indent="-457200" eaLnBrk="0" hangingPunct="0">
              <a:spcBef>
                <a:spcPct val="30000"/>
              </a:spcBef>
              <a:buSzPct val="100000"/>
              <a:buFont typeface="Calibri" pitchFamily="34" charset="0"/>
              <a:buChar char="•"/>
            </a:pPr>
            <a:r>
              <a:rPr lang="en-US" sz="2400" b="1" dirty="0" smtClean="0">
                <a:solidFill>
                  <a:srgbClr val="002060"/>
                </a:solidFill>
                <a:latin typeface="+mj-lt"/>
              </a:rPr>
              <a:t>Innovation – Workshops or Rapid/Eager, INSPIRE</a:t>
            </a:r>
          </a:p>
          <a:p>
            <a:pPr marL="457200" indent="-457200" eaLnBrk="0" hangingPunct="0">
              <a:spcBef>
                <a:spcPct val="30000"/>
              </a:spcBef>
              <a:buSzPct val="100000"/>
              <a:buFont typeface="Calibri" pitchFamily="34" charset="0"/>
              <a:buChar char="•"/>
            </a:pPr>
            <a:r>
              <a:rPr lang="en-US" sz="2400" b="1" dirty="0" smtClean="0">
                <a:solidFill>
                  <a:srgbClr val="002060"/>
                </a:solidFill>
                <a:latin typeface="+mj-lt"/>
              </a:rPr>
              <a:t>Advanced R&amp;D - MRI or unsolicited</a:t>
            </a:r>
          </a:p>
          <a:p>
            <a:pPr marL="457200" indent="-457200" eaLnBrk="0" hangingPunct="0">
              <a:spcBef>
                <a:spcPct val="30000"/>
              </a:spcBef>
              <a:buSzPct val="100000"/>
              <a:buFont typeface="Calibri" pitchFamily="34" charset="0"/>
              <a:buChar char="•"/>
            </a:pPr>
            <a:r>
              <a:rPr lang="en-US" sz="2400" b="1" dirty="0" smtClean="0">
                <a:solidFill>
                  <a:srgbClr val="002060"/>
                </a:solidFill>
                <a:latin typeface="+mj-lt"/>
              </a:rPr>
              <a:t>Synthesis/Policy - BIO Centers</a:t>
            </a:r>
          </a:p>
          <a:p>
            <a:pPr eaLnBrk="0" hangingPunct="0">
              <a:spcBef>
                <a:spcPct val="30000"/>
              </a:spcBef>
              <a:buSzPct val="100000"/>
            </a:pPr>
            <a:endParaRPr lang="en-US" sz="2400" b="1" dirty="0" smtClean="0">
              <a:solidFill>
                <a:srgbClr val="002060"/>
              </a:solidFill>
              <a:latin typeface="+mj-lt"/>
            </a:endParaRPr>
          </a:p>
        </p:txBody>
      </p:sp>
      <p:sp>
        <p:nvSpPr>
          <p:cNvPr id="526338" name="Title 1"/>
          <p:cNvSpPr>
            <a:spLocks noGrp="1"/>
          </p:cNvSpPr>
          <p:nvPr>
            <p:ph type="title" idx="4294967295"/>
          </p:nvPr>
        </p:nvSpPr>
        <p:spPr>
          <a:xfrm>
            <a:off x="0" y="0"/>
            <a:ext cx="9144000" cy="1016000"/>
          </a:xfrm>
        </p:spPr>
        <p:txBody>
          <a:bodyPr>
            <a:noAutofit/>
          </a:bodyPr>
          <a:lstStyle/>
          <a:p>
            <a:pPr algn="ctr">
              <a:defRPr/>
            </a:pPr>
            <a:r>
              <a:rPr lang="en-US" sz="3000" b="1" dirty="0" smtClean="0">
                <a:latin typeface="+mj-lt"/>
              </a:rPr>
              <a:t/>
            </a:r>
            <a:br>
              <a:rPr lang="en-US" sz="3000" b="1" dirty="0" smtClean="0">
                <a:latin typeface="+mj-lt"/>
              </a:rPr>
            </a:br>
            <a:r>
              <a:rPr lang="en-US" sz="3500" b="1" dirty="0" smtClean="0">
                <a:latin typeface="+mj-lt"/>
              </a:rPr>
              <a:t> Funding of Research for </a:t>
            </a:r>
            <a:r>
              <a:rPr lang="en-US" sz="3500" b="1" dirty="0" smtClean="0">
                <a:latin typeface="+mj-lt"/>
              </a:rPr>
              <a:t>EREN and other Research Observatories and Networks</a:t>
            </a:r>
            <a:r>
              <a:rPr lang="en-US" sz="3300" dirty="0" smtClean="0">
                <a:latin typeface="+mj-lt"/>
              </a:rPr>
              <a:t/>
            </a:r>
            <a:br>
              <a:rPr lang="en-US" sz="3300" dirty="0" smtClean="0">
                <a:latin typeface="+mj-lt"/>
              </a:rPr>
            </a:br>
            <a:endParaRPr lang="en-US" sz="3300" i="1" dirty="0">
              <a:latin typeface="+mj-lt"/>
            </a:endParaRPr>
          </a:p>
        </p:txBody>
      </p:sp>
      <p:pic>
        <p:nvPicPr>
          <p:cNvPr id="6" name="Picture 5" descr="NEON_2007_v4"/>
          <p:cNvPicPr>
            <a:picLocks noChangeAspect="1" noChangeArrowheads="1"/>
          </p:cNvPicPr>
          <p:nvPr/>
        </p:nvPicPr>
        <p:blipFill>
          <a:blip r:embed="rId3" cstate="print"/>
          <a:srcRect/>
          <a:stretch>
            <a:fillRect/>
          </a:stretch>
        </p:blipFill>
        <p:spPr bwMode="auto">
          <a:xfrm>
            <a:off x="5130800" y="1981200"/>
            <a:ext cx="4013200" cy="3376530"/>
          </a:xfrm>
          <a:prstGeom prst="rect">
            <a:avLst/>
          </a:prstGeom>
          <a:noFill/>
          <a:ln w="28575">
            <a:noFill/>
            <a:miter lim="800000"/>
            <a:headEnd/>
            <a:tailEnd/>
          </a:ln>
        </p:spPr>
      </p:pic>
      <p:sp>
        <p:nvSpPr>
          <p:cNvPr id="7" name="TextBox 6"/>
          <p:cNvSpPr txBox="1"/>
          <p:nvPr/>
        </p:nvSpPr>
        <p:spPr>
          <a:xfrm>
            <a:off x="21769" y="914400"/>
            <a:ext cx="2671639" cy="584775"/>
          </a:xfrm>
          <a:prstGeom prst="rect">
            <a:avLst/>
          </a:prstGeom>
          <a:noFill/>
        </p:spPr>
        <p:txBody>
          <a:bodyPr wrap="square" rtlCol="0">
            <a:spAutoFit/>
          </a:bodyPr>
          <a:lstStyle/>
          <a:p>
            <a:r>
              <a:rPr lang="en-US" sz="3200" b="1" dirty="0" smtClean="0">
                <a:solidFill>
                  <a:srgbClr val="C00000"/>
                </a:solidFill>
              </a:rPr>
              <a:t>Programs:</a:t>
            </a:r>
            <a:endParaRPr lang="en-US" sz="3200" b="1" dirty="0">
              <a:solidFill>
                <a:srgbClr val="C00000"/>
              </a:solidFill>
            </a:endParaRPr>
          </a:p>
        </p:txBody>
      </p:sp>
      <p:pic>
        <p:nvPicPr>
          <p:cNvPr id="9" name="Picture 6"/>
          <p:cNvPicPr>
            <a:picLocks noChangeAspect="1" noChangeArrowheads="1"/>
          </p:cNvPicPr>
          <p:nvPr/>
        </p:nvPicPr>
        <p:blipFill>
          <a:blip r:embed="rId4" cstate="print"/>
          <a:srcRect/>
          <a:stretch>
            <a:fillRect/>
          </a:stretch>
        </p:blipFill>
        <p:spPr bwMode="auto">
          <a:xfrm>
            <a:off x="0" y="6150361"/>
            <a:ext cx="2455862" cy="685800"/>
          </a:xfrm>
          <a:prstGeom prst="rect">
            <a:avLst/>
          </a:prstGeom>
          <a:solidFill>
            <a:schemeClr val="tx1"/>
          </a:solid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438400" y="6148070"/>
            <a:ext cx="3962400" cy="709930"/>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4876800" y="6126316"/>
            <a:ext cx="3581400" cy="731684"/>
          </a:xfrm>
          <a:prstGeom prst="rect">
            <a:avLst/>
          </a:prstGeom>
          <a:noFill/>
          <a:ln w="9525">
            <a:noFill/>
            <a:miter lim="800000"/>
            <a:headEnd/>
            <a:tailEnd/>
          </a:ln>
        </p:spPr>
      </p:pic>
      <p:pic>
        <p:nvPicPr>
          <p:cNvPr id="1028" name="Picture 4"/>
          <p:cNvPicPr>
            <a:picLocks noChangeAspect="1" noChangeArrowheads="1"/>
          </p:cNvPicPr>
          <p:nvPr/>
        </p:nvPicPr>
        <p:blipFill>
          <a:blip r:embed="rId7" cstate="print"/>
          <a:srcRect/>
          <a:stretch>
            <a:fillRect/>
          </a:stretch>
        </p:blipFill>
        <p:spPr bwMode="auto">
          <a:xfrm>
            <a:off x="4572000" y="5562600"/>
            <a:ext cx="4572000" cy="571500"/>
          </a:xfrm>
          <a:prstGeom prst="rect">
            <a:avLst/>
          </a:prstGeom>
          <a:noFill/>
          <a:ln w="9525">
            <a:noFill/>
            <a:miter lim="800000"/>
            <a:headEnd/>
            <a:tailEnd/>
          </a:ln>
        </p:spPr>
      </p:pic>
    </p:spTree>
    <p:extLst>
      <p:ext uri="{BB962C8B-B14F-4D97-AF65-F5344CB8AC3E}">
        <p14:creationId xmlns:p14="http://schemas.microsoft.com/office/powerpoint/2010/main" xmlns="" val="27267471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0108" y="2228931"/>
            <a:ext cx="4518097" cy="2400657"/>
          </a:xfrm>
          <a:prstGeom prst="rect">
            <a:avLst/>
          </a:prstGeom>
          <a:noFill/>
        </p:spPr>
        <p:txBody>
          <a:bodyPr wrap="square" rtlCol="0">
            <a:spAutoFit/>
          </a:bodyPr>
          <a:lstStyle/>
          <a:p>
            <a:pPr algn="ctr"/>
            <a:r>
              <a:rPr lang="en-US" sz="5000" b="1" dirty="0" smtClean="0">
                <a:solidFill>
                  <a:schemeClr val="accent5">
                    <a:lumMod val="50000"/>
                  </a:schemeClr>
                </a:solidFill>
              </a:rPr>
              <a:t>Thank you.</a:t>
            </a:r>
          </a:p>
          <a:p>
            <a:pPr algn="ctr"/>
            <a:endParaRPr lang="en-US" sz="5000" b="1" dirty="0" smtClean="0">
              <a:solidFill>
                <a:schemeClr val="accent5">
                  <a:lumMod val="50000"/>
                </a:schemeClr>
              </a:solidFill>
            </a:endParaRPr>
          </a:p>
          <a:p>
            <a:pPr algn="ctr"/>
            <a:r>
              <a:rPr lang="en-US" sz="5000" b="1" dirty="0" smtClean="0">
                <a:solidFill>
                  <a:schemeClr val="accent5">
                    <a:lumMod val="50000"/>
                  </a:schemeClr>
                </a:solidFill>
              </a:rPr>
              <a:t>Questions?</a:t>
            </a:r>
            <a:endParaRPr lang="en-US" sz="5000" b="1" dirty="0">
              <a:solidFill>
                <a:schemeClr val="accent5">
                  <a:lumMod val="50000"/>
                </a:schemeClr>
              </a:solidFill>
            </a:endParaRPr>
          </a:p>
        </p:txBody>
      </p:sp>
      <p:pic>
        <p:nvPicPr>
          <p:cNvPr id="3" name="Picture 6"/>
          <p:cNvPicPr>
            <a:picLocks noChangeAspect="1" noChangeArrowheads="1"/>
          </p:cNvPicPr>
          <p:nvPr/>
        </p:nvPicPr>
        <p:blipFill>
          <a:blip r:embed="rId3" cstate="print"/>
          <a:srcRect/>
          <a:stretch>
            <a:fillRect/>
          </a:stretch>
        </p:blipFill>
        <p:spPr bwMode="auto">
          <a:xfrm>
            <a:off x="0" y="6150361"/>
            <a:ext cx="2455862" cy="685800"/>
          </a:xfrm>
          <a:prstGeom prst="rect">
            <a:avLst/>
          </a:prstGeom>
          <a:solidFill>
            <a:schemeClr val="tx1"/>
          </a:solidFill>
          <a:ln w="9525">
            <a:noFill/>
            <a:miter lim="800000"/>
            <a:headEnd/>
            <a:tailEnd/>
          </a:ln>
        </p:spPr>
      </p:pic>
    </p:spTree>
    <p:extLst>
      <p:ext uri="{BB962C8B-B14F-4D97-AF65-F5344CB8AC3E}">
        <p14:creationId xmlns:p14="http://schemas.microsoft.com/office/powerpoint/2010/main" xmlns="" val="1021291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fontScale="90000"/>
          </a:bodyPr>
          <a:lstStyle/>
          <a:p>
            <a:pPr algn="ctr"/>
            <a:r>
              <a:rPr lang="en-US" sz="4900" b="1" dirty="0" smtClean="0">
                <a:latin typeface="+mj-lt"/>
              </a:rPr>
              <a:t>Read the NSF Budget Request</a:t>
            </a:r>
            <a:br>
              <a:rPr lang="en-US" sz="4900" b="1" dirty="0" smtClean="0">
                <a:latin typeface="+mj-lt"/>
              </a:rPr>
            </a:br>
            <a:r>
              <a:rPr lang="en-US" sz="4000" b="1" dirty="0" smtClean="0">
                <a:latin typeface="+mj-lt"/>
              </a:rPr>
              <a:t>BIO FY 2013 Budget Request</a:t>
            </a:r>
            <a:endParaRPr lang="en-US" sz="4000" b="1" dirty="0">
              <a:latin typeface="+mj-lt"/>
            </a:endParaRPr>
          </a:p>
        </p:txBody>
      </p:sp>
      <p:sp>
        <p:nvSpPr>
          <p:cNvPr id="3" name="Content Placeholder 2"/>
          <p:cNvSpPr>
            <a:spLocks noGrp="1"/>
          </p:cNvSpPr>
          <p:nvPr>
            <p:ph idx="1"/>
          </p:nvPr>
        </p:nvSpPr>
        <p:spPr>
          <a:xfrm>
            <a:off x="304800" y="1828800"/>
            <a:ext cx="8229600" cy="3657600"/>
          </a:xfrm>
        </p:spPr>
        <p:txBody>
          <a:bodyPr>
            <a:normAutofit/>
          </a:bodyPr>
          <a:lstStyle/>
          <a:p>
            <a:pPr algn="ctr">
              <a:buNone/>
            </a:pPr>
            <a:r>
              <a:rPr lang="en-US" sz="3000" b="1" dirty="0" smtClean="0">
                <a:solidFill>
                  <a:srgbClr val="002060"/>
                </a:solidFill>
                <a:latin typeface="+mj-lt"/>
              </a:rPr>
              <a:t>TOTAL, BIO R&amp;RA: $733.86 million, +3.0%</a:t>
            </a:r>
            <a:endParaRPr lang="en-US" sz="3000" b="1" dirty="0" smtClean="0">
              <a:solidFill>
                <a:schemeClr val="accent5">
                  <a:lumMod val="50000"/>
                </a:schemeClr>
              </a:solidFill>
              <a:latin typeface="+mj-lt"/>
            </a:endParaRPr>
          </a:p>
          <a:p>
            <a:pPr>
              <a:buNone/>
            </a:pPr>
            <a:r>
              <a:rPr lang="en-US" sz="2500" b="1" dirty="0" smtClean="0">
                <a:solidFill>
                  <a:schemeClr val="accent5">
                    <a:lumMod val="50000"/>
                  </a:schemeClr>
                </a:solidFill>
                <a:latin typeface="+mj-lt"/>
              </a:rPr>
              <a:t>			</a:t>
            </a:r>
            <a:r>
              <a:rPr lang="en-US" sz="2500" b="1" dirty="0" smtClean="0">
                <a:solidFill>
                  <a:srgbClr val="C00000"/>
                </a:solidFill>
                <a:latin typeface="+mj-lt"/>
              </a:rPr>
              <a:t>Research: 	 	</a:t>
            </a:r>
            <a:r>
              <a:rPr lang="en-US" sz="2500" b="1" dirty="0" smtClean="0">
                <a:solidFill>
                  <a:srgbClr val="002060"/>
                </a:solidFill>
                <a:latin typeface="+mj-lt"/>
              </a:rPr>
              <a:t>$552 million</a:t>
            </a:r>
          </a:p>
          <a:p>
            <a:pPr>
              <a:buNone/>
            </a:pPr>
            <a:r>
              <a:rPr lang="en-US" sz="2500" b="1" dirty="0" smtClean="0">
                <a:solidFill>
                  <a:srgbClr val="002060"/>
                </a:solidFill>
                <a:latin typeface="+mj-lt"/>
              </a:rPr>
              <a:t>			</a:t>
            </a:r>
            <a:r>
              <a:rPr lang="en-US" sz="2500" b="1" dirty="0" smtClean="0">
                <a:solidFill>
                  <a:srgbClr val="C00000"/>
                </a:solidFill>
                <a:latin typeface="+mj-lt"/>
              </a:rPr>
              <a:t>Learning:  		  </a:t>
            </a:r>
            <a:r>
              <a:rPr lang="en-US" sz="2500" b="1" dirty="0" smtClean="0">
                <a:solidFill>
                  <a:srgbClr val="002060"/>
                </a:solidFill>
                <a:latin typeface="+mj-lt"/>
              </a:rPr>
              <a:t>$30 million</a:t>
            </a:r>
          </a:p>
          <a:p>
            <a:pPr>
              <a:buNone/>
            </a:pPr>
            <a:r>
              <a:rPr lang="en-US" sz="2500" b="1" dirty="0" smtClean="0">
                <a:solidFill>
                  <a:srgbClr val="002060"/>
                </a:solidFill>
                <a:latin typeface="+mj-lt"/>
              </a:rPr>
              <a:t>			</a:t>
            </a:r>
            <a:r>
              <a:rPr lang="en-US" sz="2500" b="1" dirty="0" smtClean="0">
                <a:solidFill>
                  <a:srgbClr val="C00000"/>
                </a:solidFill>
                <a:latin typeface="+mj-lt"/>
              </a:rPr>
              <a:t>Infrastructure: 	</a:t>
            </a:r>
            <a:r>
              <a:rPr lang="en-US" sz="2500" b="1" dirty="0" smtClean="0">
                <a:solidFill>
                  <a:srgbClr val="002060"/>
                </a:solidFill>
                <a:latin typeface="+mj-lt"/>
              </a:rPr>
              <a:t>$141 million </a:t>
            </a:r>
          </a:p>
          <a:p>
            <a:pPr>
              <a:buNone/>
            </a:pPr>
            <a:r>
              <a:rPr lang="en-US" sz="2500" b="1" dirty="0" smtClean="0">
                <a:solidFill>
                  <a:srgbClr val="002060"/>
                </a:solidFill>
                <a:latin typeface="+mj-lt"/>
              </a:rPr>
              <a:t>			</a:t>
            </a:r>
            <a:r>
              <a:rPr lang="en-US" sz="2500" b="1" dirty="0" smtClean="0">
                <a:solidFill>
                  <a:srgbClr val="C00000"/>
                </a:solidFill>
                <a:latin typeface="+mj-lt"/>
              </a:rPr>
              <a:t>Administration: 	  </a:t>
            </a:r>
            <a:r>
              <a:rPr lang="en-US" sz="2500" b="1" dirty="0" smtClean="0">
                <a:solidFill>
                  <a:srgbClr val="002060"/>
                </a:solidFill>
                <a:latin typeface="+mj-lt"/>
              </a:rPr>
              <a:t>$11 million</a:t>
            </a:r>
          </a:p>
          <a:p>
            <a:pPr>
              <a:buNone/>
            </a:pPr>
            <a:endParaRPr lang="en-US" sz="2500" b="1" dirty="0" smtClean="0">
              <a:solidFill>
                <a:srgbClr val="002060"/>
              </a:solidFill>
              <a:latin typeface="+mj-lt"/>
            </a:endParaRPr>
          </a:p>
          <a:p>
            <a:pPr algn="ctr">
              <a:buNone/>
            </a:pPr>
            <a:r>
              <a:rPr lang="en-US" sz="2500" b="1" dirty="0" smtClean="0">
                <a:solidFill>
                  <a:srgbClr val="002060"/>
                </a:solidFill>
                <a:latin typeface="+mj-lt"/>
              </a:rPr>
              <a:t>NEON Construction: $91 Million </a:t>
            </a:r>
          </a:p>
        </p:txBody>
      </p:sp>
      <p:pic>
        <p:nvPicPr>
          <p:cNvPr id="14" name="Picture 6"/>
          <p:cNvPicPr>
            <a:picLocks noChangeAspect="1" noChangeArrowheads="1"/>
          </p:cNvPicPr>
          <p:nvPr/>
        </p:nvPicPr>
        <p:blipFill>
          <a:blip r:embed="rId3" cstate="print"/>
          <a:srcRect/>
          <a:stretch>
            <a:fillRect/>
          </a:stretch>
        </p:blipFill>
        <p:spPr bwMode="auto">
          <a:xfrm>
            <a:off x="0" y="6172200"/>
            <a:ext cx="2455862" cy="685800"/>
          </a:xfrm>
          <a:prstGeom prst="rect">
            <a:avLst/>
          </a:prstGeom>
          <a:solidFill>
            <a:schemeClr val="tx1"/>
          </a:solid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228600"/>
            <a:ext cx="83820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900" b="1" i="0" u="none" strike="noStrike" kern="1200" cap="none" spc="0" normalizeH="0" baseline="0" noProof="0" dirty="0" smtClean="0">
                <a:ln>
                  <a:noFill/>
                </a:ln>
                <a:solidFill>
                  <a:schemeClr val="accent5">
                    <a:lumMod val="50000"/>
                  </a:schemeClr>
                </a:solidFill>
                <a:uLnTx/>
                <a:uFillTx/>
                <a:latin typeface="+mj-lt"/>
                <a:ea typeface="ＭＳ Ｐゴシック"/>
                <a:cs typeface="Arial" pitchFamily="34" charset="0"/>
                <a:sym typeface="Arial" pitchFamily="34" charset="0"/>
              </a:rPr>
              <a:t>Biological, Mathematical &amp; Physical Sciences and Engineering (</a:t>
            </a:r>
            <a:r>
              <a:rPr kumimoji="0" lang="en-US" sz="3900" b="1" i="0" u="none" strike="noStrike" kern="1200" cap="none" spc="0" normalizeH="0" baseline="0" noProof="0" dirty="0" err="1" smtClean="0">
                <a:ln>
                  <a:noFill/>
                </a:ln>
                <a:solidFill>
                  <a:schemeClr val="accent5">
                    <a:lumMod val="50000"/>
                  </a:schemeClr>
                </a:solidFill>
                <a:uLnTx/>
                <a:uFillTx/>
                <a:latin typeface="+mj-lt"/>
                <a:ea typeface="ＭＳ Ｐゴシック"/>
                <a:cs typeface="Arial" pitchFamily="34" charset="0"/>
                <a:sym typeface="Arial" pitchFamily="34" charset="0"/>
              </a:rPr>
              <a:t>BioMaPS</a:t>
            </a:r>
            <a:r>
              <a:rPr kumimoji="0" lang="en-US" sz="3900" b="1" i="0" u="none" strike="noStrike" kern="1200" cap="none" spc="0" normalizeH="0" baseline="0" noProof="0" dirty="0" smtClean="0">
                <a:ln>
                  <a:noFill/>
                </a:ln>
                <a:solidFill>
                  <a:schemeClr val="accent5">
                    <a:lumMod val="50000"/>
                  </a:schemeClr>
                </a:solidFill>
                <a:uLnTx/>
                <a:uFillTx/>
                <a:latin typeface="+mj-lt"/>
                <a:ea typeface="ＭＳ Ｐゴシック"/>
                <a:cs typeface="Arial" pitchFamily="34" charset="0"/>
                <a:sym typeface="Arial" pitchFamily="34" charset="0"/>
              </a:rPr>
              <a:t>)</a:t>
            </a:r>
            <a:endParaRPr kumimoji="0" lang="en-US" sz="3900" b="1" i="0" u="none" strike="noStrike" kern="1200" cap="none" spc="0" normalizeH="0" baseline="0" noProof="0" dirty="0" smtClean="0">
              <a:ln>
                <a:noFill/>
              </a:ln>
              <a:solidFill>
                <a:schemeClr val="accent5">
                  <a:lumMod val="50000"/>
                </a:schemeClr>
              </a:solidFill>
              <a:uLnTx/>
              <a:uFillTx/>
              <a:latin typeface="+mj-lt"/>
              <a:ea typeface="ＭＳ Ｐゴシック"/>
              <a:cs typeface="Arial" pitchFamily="34" charset="0"/>
            </a:endParaRPr>
          </a:p>
        </p:txBody>
      </p:sp>
      <p:sp>
        <p:nvSpPr>
          <p:cNvPr id="5" name="Content Placeholder 2"/>
          <p:cNvSpPr txBox="1">
            <a:spLocks/>
          </p:cNvSpPr>
          <p:nvPr/>
        </p:nvSpPr>
        <p:spPr>
          <a:xfrm>
            <a:off x="152400" y="1524000"/>
            <a:ext cx="8534400" cy="4525962"/>
          </a:xfrm>
          <a:prstGeom prst="rect">
            <a:avLst/>
          </a:prstGeom>
        </p:spPr>
        <p:txBody>
          <a:bodyPr vert="horz" lIns="91440" tIns="45720" rIns="91440" bIns="45720" rtlCol="0">
            <a:normAutofit/>
          </a:bodyPr>
          <a:lstStyle/>
          <a:p>
            <a:pPr marL="314325" marR="0" lvl="0" indent="-314325" algn="l" defTabSz="912813" rtl="0" eaLnBrk="1" fontAlgn="auto" latinLnBrk="0" hangingPunct="1">
              <a:lnSpc>
                <a:spcPct val="100000"/>
              </a:lnSpc>
              <a:spcBef>
                <a:spcPts val="425"/>
              </a:spcBef>
              <a:spcAft>
                <a:spcPts val="0"/>
              </a:spcAft>
              <a:buClr>
                <a:srgbClr val="002060"/>
              </a:buClr>
              <a:buSzTx/>
              <a:buFont typeface="ArialMT"/>
              <a:buChar char="•"/>
              <a:tabLst/>
              <a:defRPr/>
            </a:pPr>
            <a:r>
              <a:rPr kumimoji="0" lang="en-US" sz="2400" b="1" i="0" u="none" strike="noStrike" kern="1200" cap="none" spc="0" normalizeH="0" baseline="0" noProof="0" dirty="0" smtClean="0">
                <a:ln>
                  <a:noFill/>
                </a:ln>
                <a:solidFill>
                  <a:srgbClr val="002060"/>
                </a:solidFill>
                <a:effectLst/>
                <a:uLnTx/>
                <a:uFillTx/>
                <a:latin typeface="+mj-lt"/>
                <a:ea typeface="ＭＳ Ｐゴシック"/>
                <a:cs typeface="Arial" pitchFamily="34" charset="0"/>
                <a:sym typeface="Arial" pitchFamily="34" charset="0"/>
              </a:rPr>
              <a:t>Goal:  </a:t>
            </a:r>
            <a:r>
              <a:rPr kumimoji="0" lang="en-US" sz="2400" b="0" i="0" u="none" strike="noStrike" kern="1200" cap="none" spc="0" normalizeH="0" baseline="0" noProof="0" dirty="0" smtClean="0">
                <a:ln>
                  <a:noFill/>
                </a:ln>
                <a:solidFill>
                  <a:srgbClr val="002060"/>
                </a:solidFill>
                <a:effectLst/>
                <a:uLnTx/>
                <a:uFillTx/>
                <a:latin typeface="+mj-lt"/>
                <a:ea typeface="ＭＳ Ｐゴシック"/>
                <a:cs typeface="Arial" pitchFamily="34" charset="0"/>
                <a:sym typeface="Arial" pitchFamily="34" charset="0"/>
              </a:rPr>
              <a:t>D</a:t>
            </a:r>
            <a:r>
              <a:rPr kumimoji="0" lang="en-US" sz="2400" b="0" i="0" u="none" strike="noStrike" kern="1200" cap="none" spc="0" normalizeH="0" baseline="0" noProof="0" dirty="0" smtClean="0">
                <a:ln>
                  <a:noFill/>
                </a:ln>
                <a:solidFill>
                  <a:srgbClr val="002060"/>
                </a:solidFill>
                <a:effectLst/>
                <a:uLnTx/>
                <a:uFillTx/>
                <a:latin typeface="+mj-lt"/>
                <a:ea typeface="ＭＳ Ｐゴシック"/>
                <a:cs typeface="Arial" pitchFamily="34" charset="0"/>
              </a:rPr>
              <a:t>iscover fundamental new knowledge at the </a:t>
            </a:r>
            <a:r>
              <a:rPr kumimoji="0" lang="en-US" sz="2400" b="1" i="1" u="none" strike="noStrike" kern="1200" cap="none" spc="0" normalizeH="0" baseline="0" noProof="0" dirty="0" smtClean="0">
                <a:ln>
                  <a:noFill/>
                </a:ln>
                <a:solidFill>
                  <a:srgbClr val="C00000"/>
                </a:solidFill>
                <a:effectLst/>
                <a:uLnTx/>
                <a:uFillTx/>
                <a:latin typeface="+mj-lt"/>
                <a:ea typeface="ＭＳ Ｐゴシック"/>
                <a:cs typeface="Arial" pitchFamily="34" charset="0"/>
              </a:rPr>
              <a:t>intersections</a:t>
            </a:r>
            <a:r>
              <a:rPr kumimoji="0" lang="en-US" sz="2400" b="0" i="0" u="none" strike="noStrike" kern="1200" cap="none" spc="0" normalizeH="0" baseline="0" noProof="0" dirty="0" smtClean="0">
                <a:ln>
                  <a:noFill/>
                </a:ln>
                <a:solidFill>
                  <a:srgbClr val="002060"/>
                </a:solidFill>
                <a:effectLst/>
                <a:uLnTx/>
                <a:uFillTx/>
                <a:latin typeface="+mj-lt"/>
                <a:ea typeface="ＭＳ Ｐゴシック"/>
                <a:cs typeface="Arial" pitchFamily="34" charset="0"/>
              </a:rPr>
              <a:t> of the biological, mathematical and physical sciences and engineering</a:t>
            </a:r>
            <a:r>
              <a:rPr kumimoji="0" lang="en-US" sz="2500" b="0" i="0" u="none" strike="noStrike" kern="1200" cap="none" spc="0" normalizeH="0" baseline="0" noProof="0" dirty="0" smtClean="0">
                <a:ln>
                  <a:noFill/>
                </a:ln>
                <a:solidFill>
                  <a:srgbClr val="002060"/>
                </a:solidFill>
                <a:effectLst/>
                <a:uLnTx/>
                <a:uFillTx/>
                <a:latin typeface="+mj-lt"/>
                <a:ea typeface="ＭＳ Ｐゴシック"/>
                <a:cs typeface="Arial" pitchFamily="34" charset="0"/>
              </a:rPr>
              <a:t/>
            </a:r>
            <a:br>
              <a:rPr kumimoji="0" lang="en-US" sz="2500" b="0" i="0" u="none" strike="noStrike" kern="1200" cap="none" spc="0" normalizeH="0" baseline="0" noProof="0" dirty="0" smtClean="0">
                <a:ln>
                  <a:noFill/>
                </a:ln>
                <a:solidFill>
                  <a:srgbClr val="002060"/>
                </a:solidFill>
                <a:effectLst/>
                <a:uLnTx/>
                <a:uFillTx/>
                <a:latin typeface="+mj-lt"/>
                <a:ea typeface="ＭＳ Ｐゴシック"/>
                <a:cs typeface="Arial" pitchFamily="34" charset="0"/>
              </a:rPr>
            </a:br>
            <a:endParaRPr kumimoji="0" lang="en-US" sz="600" b="0" i="0" u="none" strike="noStrike" kern="1200" cap="none" spc="0" normalizeH="0" baseline="0" noProof="0" dirty="0" smtClean="0">
              <a:ln>
                <a:noFill/>
              </a:ln>
              <a:solidFill>
                <a:srgbClr val="002060"/>
              </a:solidFill>
              <a:effectLst/>
              <a:uLnTx/>
              <a:uFillTx/>
              <a:latin typeface="+mj-lt"/>
              <a:ea typeface="ＭＳ Ｐゴシック"/>
              <a:cs typeface="Arial" pitchFamily="34" charset="0"/>
              <a:sym typeface="Arial" pitchFamily="34" charset="0"/>
            </a:endParaRPr>
          </a:p>
          <a:p>
            <a:pPr marL="314325" marR="0" lvl="0" indent="-314325" algn="l" defTabSz="912813" rtl="0" eaLnBrk="1" fontAlgn="auto" latinLnBrk="0" hangingPunct="1">
              <a:lnSpc>
                <a:spcPct val="100000"/>
              </a:lnSpc>
              <a:spcBef>
                <a:spcPts val="425"/>
              </a:spcBef>
              <a:spcAft>
                <a:spcPts val="0"/>
              </a:spcAft>
              <a:buClr>
                <a:srgbClr val="002060"/>
              </a:buClr>
              <a:buSzTx/>
              <a:buFont typeface="ArialMT"/>
              <a:buChar char="•"/>
              <a:tabLst/>
              <a:defRPr/>
            </a:pPr>
            <a:endParaRPr kumimoji="0" lang="en-US" sz="2400" b="1" i="0" u="none" strike="noStrike" kern="1200" cap="none" spc="0" normalizeH="0" baseline="0" noProof="0" dirty="0" smtClean="0">
              <a:ln>
                <a:noFill/>
              </a:ln>
              <a:solidFill>
                <a:srgbClr val="002060"/>
              </a:solidFill>
              <a:effectLst/>
              <a:uLnTx/>
              <a:uFillTx/>
              <a:latin typeface="+mj-lt"/>
              <a:ea typeface="ＭＳ Ｐゴシック"/>
              <a:cs typeface="Arial" pitchFamily="34" charset="0"/>
              <a:sym typeface="Arial" pitchFamily="34" charset="0"/>
            </a:endParaRPr>
          </a:p>
          <a:p>
            <a:pPr marL="314325" marR="0" lvl="0" indent="-314325" algn="l" defTabSz="912813" rtl="0" eaLnBrk="1" fontAlgn="auto" latinLnBrk="0" hangingPunct="1">
              <a:lnSpc>
                <a:spcPct val="100000"/>
              </a:lnSpc>
              <a:spcBef>
                <a:spcPts val="425"/>
              </a:spcBef>
              <a:spcAft>
                <a:spcPts val="0"/>
              </a:spcAft>
              <a:buClr>
                <a:srgbClr val="002060"/>
              </a:buClr>
              <a:buSzTx/>
              <a:buFont typeface="ArialMT"/>
              <a:buChar char="•"/>
              <a:tabLst/>
              <a:defRPr/>
            </a:pPr>
            <a:r>
              <a:rPr kumimoji="0" lang="en-US" sz="2400" b="1" i="0" u="none" strike="noStrike" kern="1200" cap="none" spc="0" normalizeH="0" baseline="0" noProof="0" dirty="0" smtClean="0">
                <a:ln>
                  <a:noFill/>
                </a:ln>
                <a:solidFill>
                  <a:srgbClr val="002060"/>
                </a:solidFill>
                <a:effectLst/>
                <a:uLnTx/>
                <a:uFillTx/>
                <a:latin typeface="+mj-lt"/>
                <a:ea typeface="ＭＳ Ｐゴシック"/>
                <a:cs typeface="Arial" pitchFamily="34" charset="0"/>
                <a:sym typeface="Arial" pitchFamily="34" charset="0"/>
              </a:rPr>
              <a:t>FY 2013 priorities:</a:t>
            </a:r>
          </a:p>
          <a:p>
            <a:pPr marL="558800" marR="0" lvl="1" indent="-236538" algn="l" defTabSz="912813" rtl="0" eaLnBrk="1" fontAlgn="auto" latinLnBrk="0" hangingPunct="1">
              <a:lnSpc>
                <a:spcPct val="100000"/>
              </a:lnSpc>
              <a:spcBef>
                <a:spcPts val="350"/>
              </a:spcBef>
              <a:spcAft>
                <a:spcPts val="0"/>
              </a:spcAft>
              <a:buClr>
                <a:srgbClr val="002060"/>
              </a:buClr>
              <a:buSzTx/>
              <a:buFont typeface="Arial" pitchFamily="34" charset="0"/>
              <a:buChar char="•"/>
              <a:tabLst/>
              <a:defRPr/>
            </a:pPr>
            <a:r>
              <a:rPr kumimoji="0" lang="en-US" sz="2000" b="0" i="1" u="none" strike="noStrike" kern="1200" cap="none" spc="0" normalizeH="0" baseline="0" noProof="0" dirty="0" smtClean="0">
                <a:ln>
                  <a:noFill/>
                </a:ln>
                <a:solidFill>
                  <a:srgbClr val="002060"/>
                </a:solidFill>
                <a:effectLst/>
                <a:uLnTx/>
                <a:uFillTx/>
                <a:latin typeface="+mj-lt"/>
                <a:ea typeface="ＭＳ Ｐゴシック"/>
                <a:cs typeface="Arial" pitchFamily="34" charset="0"/>
                <a:sym typeface="Arial" pitchFamily="34" charset="0"/>
              </a:rPr>
              <a:t>Accelerate understanding of biological </a:t>
            </a:r>
            <a:br>
              <a:rPr kumimoji="0" lang="en-US" sz="2000" b="0" i="1" u="none" strike="noStrike" kern="1200" cap="none" spc="0" normalizeH="0" baseline="0" noProof="0" dirty="0" smtClean="0">
                <a:ln>
                  <a:noFill/>
                </a:ln>
                <a:solidFill>
                  <a:srgbClr val="002060"/>
                </a:solidFill>
                <a:effectLst/>
                <a:uLnTx/>
                <a:uFillTx/>
                <a:latin typeface="+mj-lt"/>
                <a:ea typeface="ＭＳ Ｐゴシック"/>
                <a:cs typeface="Arial" pitchFamily="34" charset="0"/>
                <a:sym typeface="Arial" pitchFamily="34" charset="0"/>
              </a:rPr>
            </a:br>
            <a:r>
              <a:rPr kumimoji="0" lang="en-US" sz="2000" b="0" i="1" u="none" strike="noStrike" kern="1200" cap="none" spc="0" normalizeH="0" baseline="0" noProof="0" dirty="0" smtClean="0">
                <a:ln>
                  <a:noFill/>
                </a:ln>
                <a:solidFill>
                  <a:srgbClr val="002060"/>
                </a:solidFill>
                <a:effectLst/>
                <a:uLnTx/>
                <a:uFillTx/>
                <a:latin typeface="+mj-lt"/>
                <a:ea typeface="ＭＳ Ｐゴシック"/>
                <a:cs typeface="Arial" pitchFamily="34" charset="0"/>
                <a:sym typeface="Arial" pitchFamily="34" charset="0"/>
              </a:rPr>
              <a:t>systems to enable innovation in clean </a:t>
            </a:r>
            <a:br>
              <a:rPr kumimoji="0" lang="en-US" sz="2000" b="0" i="1" u="none" strike="noStrike" kern="1200" cap="none" spc="0" normalizeH="0" baseline="0" noProof="0" dirty="0" smtClean="0">
                <a:ln>
                  <a:noFill/>
                </a:ln>
                <a:solidFill>
                  <a:srgbClr val="002060"/>
                </a:solidFill>
                <a:effectLst/>
                <a:uLnTx/>
                <a:uFillTx/>
                <a:latin typeface="+mj-lt"/>
                <a:ea typeface="ＭＳ Ｐゴシック"/>
                <a:cs typeface="Arial" pitchFamily="34" charset="0"/>
                <a:sym typeface="Arial" pitchFamily="34" charset="0"/>
              </a:rPr>
            </a:br>
            <a:r>
              <a:rPr kumimoji="0" lang="en-US" sz="2000" b="0" i="1" u="none" strike="noStrike" kern="1200" cap="none" spc="0" normalizeH="0" baseline="0" noProof="0" dirty="0" smtClean="0">
                <a:ln>
                  <a:noFill/>
                </a:ln>
                <a:solidFill>
                  <a:srgbClr val="002060"/>
                </a:solidFill>
                <a:effectLst/>
                <a:uLnTx/>
                <a:uFillTx/>
                <a:latin typeface="+mj-lt"/>
                <a:ea typeface="ＭＳ Ｐゴシック"/>
                <a:cs typeface="Arial" pitchFamily="34" charset="0"/>
                <a:sym typeface="Arial" pitchFamily="34" charset="0"/>
              </a:rPr>
              <a:t>energy, climate science, and advanced </a:t>
            </a:r>
            <a:br>
              <a:rPr kumimoji="0" lang="en-US" sz="2000" b="0" i="1" u="none" strike="noStrike" kern="1200" cap="none" spc="0" normalizeH="0" baseline="0" noProof="0" dirty="0" smtClean="0">
                <a:ln>
                  <a:noFill/>
                </a:ln>
                <a:solidFill>
                  <a:srgbClr val="002060"/>
                </a:solidFill>
                <a:effectLst/>
                <a:uLnTx/>
                <a:uFillTx/>
                <a:latin typeface="+mj-lt"/>
                <a:ea typeface="ＭＳ Ｐゴシック"/>
                <a:cs typeface="Arial" pitchFamily="34" charset="0"/>
                <a:sym typeface="Arial" pitchFamily="34" charset="0"/>
              </a:rPr>
            </a:br>
            <a:r>
              <a:rPr kumimoji="0" lang="en-US" sz="2000" b="0" i="1" u="none" strike="noStrike" kern="1200" cap="none" spc="0" normalizeH="0" baseline="0" noProof="0" dirty="0" smtClean="0">
                <a:ln>
                  <a:noFill/>
                </a:ln>
                <a:solidFill>
                  <a:srgbClr val="002060"/>
                </a:solidFill>
                <a:effectLst/>
                <a:uLnTx/>
                <a:uFillTx/>
                <a:latin typeface="+mj-lt"/>
                <a:ea typeface="ＭＳ Ｐゴシック"/>
                <a:cs typeface="Arial" pitchFamily="34" charset="0"/>
                <a:sym typeface="Arial" pitchFamily="34" charset="0"/>
              </a:rPr>
              <a:t>manufacturing</a:t>
            </a:r>
          </a:p>
          <a:p>
            <a:pPr marL="558800" marR="0" lvl="1" indent="-236538" algn="l" defTabSz="912813" rtl="0" eaLnBrk="1" fontAlgn="auto" latinLnBrk="0" hangingPunct="1">
              <a:lnSpc>
                <a:spcPct val="100000"/>
              </a:lnSpc>
              <a:spcBef>
                <a:spcPts val="350"/>
              </a:spcBef>
              <a:spcAft>
                <a:spcPts val="0"/>
              </a:spcAft>
              <a:buClr>
                <a:srgbClr val="002060"/>
              </a:buClr>
              <a:buSzTx/>
              <a:buFont typeface="Arial" pitchFamily="34" charset="0"/>
              <a:buChar char="•"/>
              <a:tabLst/>
              <a:defRPr/>
            </a:pPr>
            <a:r>
              <a:rPr kumimoji="0" lang="en-US" sz="2000" b="0" i="1" u="none" strike="noStrike" kern="1200" cap="none" spc="0" normalizeH="0" baseline="0" noProof="0" dirty="0" smtClean="0">
                <a:ln>
                  <a:noFill/>
                </a:ln>
                <a:solidFill>
                  <a:srgbClr val="002060"/>
                </a:solidFill>
                <a:effectLst/>
                <a:uLnTx/>
                <a:uFillTx/>
                <a:latin typeface="+mj-lt"/>
                <a:ea typeface="ＭＳ Ｐゴシック"/>
                <a:cs typeface="Arial" pitchFamily="34" charset="0"/>
                <a:sym typeface="Arial" pitchFamily="34" charset="0"/>
              </a:rPr>
              <a:t>Attract future scientists and engineers</a:t>
            </a:r>
            <a:br>
              <a:rPr kumimoji="0" lang="en-US" sz="2000" b="0" i="1" u="none" strike="noStrike" kern="1200" cap="none" spc="0" normalizeH="0" baseline="0" noProof="0" dirty="0" smtClean="0">
                <a:ln>
                  <a:noFill/>
                </a:ln>
                <a:solidFill>
                  <a:srgbClr val="002060"/>
                </a:solidFill>
                <a:effectLst/>
                <a:uLnTx/>
                <a:uFillTx/>
                <a:latin typeface="+mj-lt"/>
                <a:ea typeface="ＭＳ Ｐゴシック"/>
                <a:cs typeface="Arial" pitchFamily="34" charset="0"/>
                <a:sym typeface="Arial" pitchFamily="34" charset="0"/>
              </a:rPr>
            </a:br>
            <a:endParaRPr kumimoji="0" lang="en-US" sz="700" b="0" i="1" u="none" strike="noStrike" kern="1200" cap="none" spc="0" normalizeH="0" baseline="0" noProof="0" dirty="0" smtClean="0">
              <a:ln>
                <a:noFill/>
              </a:ln>
              <a:solidFill>
                <a:srgbClr val="002060"/>
              </a:solidFill>
              <a:effectLst/>
              <a:uLnTx/>
              <a:uFillTx/>
              <a:latin typeface="+mj-lt"/>
              <a:ea typeface="ＭＳ Ｐゴシック"/>
              <a:cs typeface="Arial" pitchFamily="34" charset="0"/>
              <a:sym typeface="Arial" pitchFamily="34" charset="0"/>
            </a:endParaRPr>
          </a:p>
          <a:p>
            <a:pPr marL="314325" marR="0" lvl="0" indent="-314325" algn="l" defTabSz="912813" rtl="0" eaLnBrk="1" fontAlgn="auto" latinLnBrk="0" hangingPunct="1">
              <a:lnSpc>
                <a:spcPct val="100000"/>
              </a:lnSpc>
              <a:spcBef>
                <a:spcPts val="425"/>
              </a:spcBef>
              <a:spcAft>
                <a:spcPts val="0"/>
              </a:spcAft>
              <a:buClr>
                <a:srgbClr val="000000"/>
              </a:buClr>
              <a:buSzTx/>
              <a:tabLst/>
              <a:defRPr/>
            </a:pPr>
            <a:endParaRPr kumimoji="0" lang="en-US" sz="2600" b="0" i="0" u="none" strike="noStrike" kern="1200" cap="none" spc="0" normalizeH="0" baseline="0" noProof="0" dirty="0" smtClean="0">
              <a:ln>
                <a:noFill/>
              </a:ln>
              <a:solidFill>
                <a:srgbClr val="002060"/>
              </a:solidFill>
              <a:effectLst/>
              <a:uLnTx/>
              <a:uFillTx/>
              <a:latin typeface="+mj-lt"/>
              <a:ea typeface="ＭＳ Ｐゴシック"/>
              <a:cs typeface="Arial" pitchFamily="34" charset="0"/>
            </a:endParaRPr>
          </a:p>
        </p:txBody>
      </p:sp>
      <p:pic>
        <p:nvPicPr>
          <p:cNvPr id="6" name="Picture 5" descr="Untitled-1.jpg"/>
          <p:cNvPicPr>
            <a:picLocks noChangeAspect="1"/>
          </p:cNvPicPr>
          <p:nvPr/>
        </p:nvPicPr>
        <p:blipFill>
          <a:blip r:embed="rId2" cstate="print"/>
          <a:stretch>
            <a:fillRect/>
          </a:stretch>
        </p:blipFill>
        <p:spPr>
          <a:xfrm>
            <a:off x="4785360" y="2819400"/>
            <a:ext cx="4358640" cy="2971800"/>
          </a:xfrm>
          <a:prstGeom prst="rect">
            <a:avLst/>
          </a:prstGeom>
          <a:effectLst>
            <a:softEdge rad="63500"/>
          </a:effectLst>
        </p:spPr>
      </p:pic>
      <p:pic>
        <p:nvPicPr>
          <p:cNvPr id="7" name="Picture 6" descr="G:\Morgan Work Current\One NSF_GM\One NSF _white letters_2_sm.gif"/>
          <p:cNvPicPr>
            <a:picLocks noChangeAspect="1" noChangeArrowheads="1"/>
          </p:cNvPicPr>
          <p:nvPr/>
        </p:nvPicPr>
        <p:blipFill>
          <a:blip r:embed="rId3" cstate="print"/>
          <a:srcRect/>
          <a:stretch>
            <a:fillRect/>
          </a:stretch>
        </p:blipFill>
        <p:spPr bwMode="auto">
          <a:xfrm>
            <a:off x="304800" y="6248400"/>
            <a:ext cx="800100" cy="533400"/>
          </a:xfrm>
          <a:prstGeom prst="rect">
            <a:avLst/>
          </a:prstGeom>
          <a:noFill/>
          <a:ln w="9525">
            <a:noFill/>
            <a:miter lim="800000"/>
            <a:headEnd/>
            <a:tailEnd/>
          </a:ln>
        </p:spPr>
      </p:pic>
      <p:pic>
        <p:nvPicPr>
          <p:cNvPr id="8" name="Picture 6"/>
          <p:cNvPicPr>
            <a:picLocks noChangeAspect="1" noChangeArrowheads="1"/>
          </p:cNvPicPr>
          <p:nvPr/>
        </p:nvPicPr>
        <p:blipFill>
          <a:blip r:embed="rId4" cstate="print"/>
          <a:srcRect/>
          <a:stretch>
            <a:fillRect/>
          </a:stretch>
        </p:blipFill>
        <p:spPr bwMode="auto">
          <a:xfrm>
            <a:off x="0" y="6150361"/>
            <a:ext cx="2455862" cy="685800"/>
          </a:xfrm>
          <a:prstGeom prst="rect">
            <a:avLst/>
          </a:prstGeom>
          <a:solidFill>
            <a:schemeClr val="tx1"/>
          </a:solid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4"/>
          <p:cNvSpPr>
            <a:spLocks noGrp="1"/>
          </p:cNvSpPr>
          <p:nvPr>
            <p:ph type="title"/>
          </p:nvPr>
        </p:nvSpPr>
        <p:spPr>
          <a:xfrm>
            <a:off x="152400" y="1066800"/>
            <a:ext cx="9350375" cy="682876"/>
          </a:xfrm>
        </p:spPr>
        <p:txBody>
          <a:bodyPr>
            <a:normAutofit fontScale="90000"/>
          </a:bodyPr>
          <a:lstStyle/>
          <a:p>
            <a:r>
              <a:rPr lang="en-US" sz="2800" b="1" dirty="0" smtClean="0">
                <a:solidFill>
                  <a:srgbClr val="002060"/>
                </a:solidFill>
                <a:latin typeface="+mj-lt"/>
              </a:rPr>
              <a:t>Natural energy transduction systems can inspire biology-based technologies capable of delivering sustainable clean energy.</a:t>
            </a:r>
          </a:p>
        </p:txBody>
      </p:sp>
      <p:pic>
        <p:nvPicPr>
          <p:cNvPr id="64515" name="Picture 4"/>
          <p:cNvPicPr>
            <a:picLocks noChangeAspect="1" noChangeArrowheads="1"/>
          </p:cNvPicPr>
          <p:nvPr/>
        </p:nvPicPr>
        <p:blipFill>
          <a:blip r:embed="rId3" cstate="print"/>
          <a:srcRect/>
          <a:stretch>
            <a:fillRect/>
          </a:stretch>
        </p:blipFill>
        <p:spPr bwMode="auto">
          <a:xfrm>
            <a:off x="2133600" y="1828800"/>
            <a:ext cx="4572000" cy="3382598"/>
          </a:xfrm>
          <a:prstGeom prst="rect">
            <a:avLst/>
          </a:prstGeom>
          <a:noFill/>
          <a:ln w="9525">
            <a:noFill/>
            <a:miter lim="800000"/>
            <a:headEnd/>
            <a:tailEnd/>
          </a:ln>
        </p:spPr>
      </p:pic>
      <p:sp>
        <p:nvSpPr>
          <p:cNvPr id="5" name="TextBox 4"/>
          <p:cNvSpPr txBox="1"/>
          <p:nvPr/>
        </p:nvSpPr>
        <p:spPr>
          <a:xfrm>
            <a:off x="381000" y="5181600"/>
            <a:ext cx="8662051" cy="461665"/>
          </a:xfrm>
          <a:prstGeom prst="rect">
            <a:avLst/>
          </a:prstGeom>
          <a:noFill/>
        </p:spPr>
        <p:txBody>
          <a:bodyPr wrap="none">
            <a:spAutoFit/>
          </a:bodyPr>
          <a:lstStyle/>
          <a:p>
            <a:pPr fontAlgn="base">
              <a:spcBef>
                <a:spcPct val="0"/>
              </a:spcBef>
              <a:spcAft>
                <a:spcPct val="0"/>
              </a:spcAft>
              <a:defRPr/>
            </a:pPr>
            <a:r>
              <a:rPr lang="en-US" sz="2400" b="1" dirty="0">
                <a:solidFill>
                  <a:srgbClr val="002060"/>
                </a:solidFill>
                <a:latin typeface="+mj-lt"/>
                <a:cs typeface="Arial" pitchFamily="34" charset="0"/>
              </a:rPr>
              <a:t>Platinum -</a:t>
            </a:r>
            <a:r>
              <a:rPr lang="en-US" sz="2400" b="1" dirty="0" err="1">
                <a:solidFill>
                  <a:srgbClr val="002060"/>
                </a:solidFill>
                <a:latin typeface="+mj-lt"/>
                <a:cs typeface="Arial" pitchFamily="34" charset="0"/>
              </a:rPr>
              <a:t>Photosystem</a:t>
            </a:r>
            <a:r>
              <a:rPr lang="en-US" sz="2400" b="1" dirty="0">
                <a:solidFill>
                  <a:srgbClr val="002060"/>
                </a:solidFill>
                <a:latin typeface="+mj-lt"/>
                <a:cs typeface="Arial" pitchFamily="34" charset="0"/>
              </a:rPr>
              <a:t> I </a:t>
            </a:r>
            <a:r>
              <a:rPr lang="en-US" sz="2400" b="1" dirty="0" err="1">
                <a:solidFill>
                  <a:srgbClr val="002060"/>
                </a:solidFill>
                <a:latin typeface="+mj-lt"/>
                <a:cs typeface="Arial" pitchFamily="34" charset="0"/>
              </a:rPr>
              <a:t>nanoparticle</a:t>
            </a:r>
            <a:r>
              <a:rPr lang="en-US" sz="2400" b="1" dirty="0">
                <a:solidFill>
                  <a:srgbClr val="002060"/>
                </a:solidFill>
                <a:latin typeface="+mj-lt"/>
                <a:cs typeface="Arial" pitchFamily="34" charset="0"/>
              </a:rPr>
              <a:t> that produces hydrogen fuel</a:t>
            </a:r>
          </a:p>
        </p:txBody>
      </p:sp>
      <p:sp>
        <p:nvSpPr>
          <p:cNvPr id="6" name="TextBox 5"/>
          <p:cNvSpPr txBox="1"/>
          <p:nvPr/>
        </p:nvSpPr>
        <p:spPr>
          <a:xfrm>
            <a:off x="2971800" y="5562600"/>
            <a:ext cx="4760913" cy="400050"/>
          </a:xfrm>
          <a:prstGeom prst="rect">
            <a:avLst/>
          </a:prstGeom>
          <a:noFill/>
        </p:spPr>
        <p:txBody>
          <a:bodyPr>
            <a:spAutoFit/>
          </a:bodyPr>
          <a:lstStyle/>
          <a:p>
            <a:pPr fontAlgn="base">
              <a:spcBef>
                <a:spcPct val="0"/>
              </a:spcBef>
              <a:spcAft>
                <a:spcPct val="0"/>
              </a:spcAft>
              <a:defRPr/>
            </a:pPr>
            <a:r>
              <a:rPr lang="en-US" sz="2000" i="1" dirty="0">
                <a:solidFill>
                  <a:srgbClr val="002060"/>
                </a:solidFill>
                <a:latin typeface="+mj-lt"/>
                <a:cs typeface="Arial" pitchFamily="34" charset="0"/>
              </a:rPr>
              <a:t>Barry Bruce, Univ. TN Knoxville</a:t>
            </a:r>
          </a:p>
        </p:txBody>
      </p:sp>
      <p:sp>
        <p:nvSpPr>
          <p:cNvPr id="7" name="Rectangle 6"/>
          <p:cNvSpPr/>
          <p:nvPr/>
        </p:nvSpPr>
        <p:spPr>
          <a:xfrm>
            <a:off x="2286000" y="0"/>
            <a:ext cx="4189224" cy="861774"/>
          </a:xfrm>
          <a:prstGeom prst="rect">
            <a:avLst/>
          </a:prstGeom>
        </p:spPr>
        <p:txBody>
          <a:bodyPr wrap="none">
            <a:spAutoFit/>
          </a:bodyPr>
          <a:lstStyle/>
          <a:p>
            <a:r>
              <a:rPr lang="en-US" sz="5000" b="1" dirty="0" smtClean="0">
                <a:solidFill>
                  <a:schemeClr val="accent5">
                    <a:lumMod val="50000"/>
                  </a:schemeClr>
                </a:solidFill>
                <a:latin typeface="+mj-lt"/>
              </a:rPr>
              <a:t>CLEAN ENERGY</a:t>
            </a:r>
            <a:endParaRPr lang="en-US" sz="5000" dirty="0">
              <a:solidFill>
                <a:schemeClr val="accent5">
                  <a:lumMod val="50000"/>
                </a:schemeClr>
              </a:solidFill>
              <a:latin typeface="+mj-lt"/>
            </a:endParaRPr>
          </a:p>
        </p:txBody>
      </p:sp>
      <p:pic>
        <p:nvPicPr>
          <p:cNvPr id="8" name="Picture 6" descr="G:\Morgan Work Current\One NSF_GM\One NSF _white letters_2_sm.gif"/>
          <p:cNvPicPr>
            <a:picLocks noChangeAspect="1" noChangeArrowheads="1"/>
          </p:cNvPicPr>
          <p:nvPr/>
        </p:nvPicPr>
        <p:blipFill>
          <a:blip r:embed="rId4" cstate="print"/>
          <a:srcRect/>
          <a:stretch>
            <a:fillRect/>
          </a:stretch>
        </p:blipFill>
        <p:spPr bwMode="auto">
          <a:xfrm>
            <a:off x="304800" y="6248400"/>
            <a:ext cx="800100" cy="533400"/>
          </a:xfrm>
          <a:prstGeom prst="rect">
            <a:avLst/>
          </a:prstGeom>
          <a:noFill/>
          <a:ln w="9525">
            <a:noFill/>
            <a:miter lim="800000"/>
            <a:headEnd/>
            <a:tailEnd/>
          </a:ln>
        </p:spPr>
      </p:pic>
      <p:pic>
        <p:nvPicPr>
          <p:cNvPr id="9" name="Picture 6"/>
          <p:cNvPicPr>
            <a:picLocks noChangeAspect="1" noChangeArrowheads="1"/>
          </p:cNvPicPr>
          <p:nvPr/>
        </p:nvPicPr>
        <p:blipFill>
          <a:blip r:embed="rId5" cstate="print"/>
          <a:srcRect/>
          <a:stretch>
            <a:fillRect/>
          </a:stretch>
        </p:blipFill>
        <p:spPr bwMode="auto">
          <a:xfrm>
            <a:off x="0" y="6150361"/>
            <a:ext cx="2455862" cy="685800"/>
          </a:xfrm>
          <a:prstGeom prst="rect">
            <a:avLst/>
          </a:prstGeom>
          <a:solidFill>
            <a:schemeClr val="tx1"/>
          </a:solidFill>
          <a:ln w="9525">
            <a:noFill/>
            <a:miter lim="800000"/>
            <a:headEnd/>
            <a:tailEnd/>
          </a:ln>
        </p:spPr>
      </p:pic>
    </p:spTree>
    <p:extLst>
      <p:ext uri="{BB962C8B-B14F-4D97-AF65-F5344CB8AC3E}">
        <p14:creationId xmlns:p14="http://schemas.microsoft.com/office/powerpoint/2010/main" xmlns="" val="2319712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fontScale="90000"/>
          </a:bodyPr>
          <a:lstStyle/>
          <a:p>
            <a:pPr algn="ctr"/>
            <a:r>
              <a:rPr lang="en-US" sz="4600" b="1" dirty="0" smtClean="0">
                <a:latin typeface="+mj-lt"/>
              </a:rPr>
              <a:t>BIO Participation in Major Investments</a:t>
            </a:r>
            <a:endParaRPr lang="en-US" sz="4600" b="1" dirty="0">
              <a:latin typeface="+mj-lt"/>
            </a:endParaRPr>
          </a:p>
        </p:txBody>
      </p:sp>
      <p:sp>
        <p:nvSpPr>
          <p:cNvPr id="29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xmlns="" val="2188451074"/>
              </p:ext>
            </p:extLst>
          </p:nvPr>
        </p:nvGraphicFramePr>
        <p:xfrm>
          <a:off x="533400" y="914401"/>
          <a:ext cx="7696200" cy="4640556"/>
        </p:xfrm>
        <a:graphic>
          <a:graphicData uri="http://schemas.openxmlformats.org/drawingml/2006/table">
            <a:tbl>
              <a:tblPr/>
              <a:tblGrid>
                <a:gridCol w="4136262"/>
                <a:gridCol w="1779969"/>
                <a:gridCol w="1779969"/>
              </a:tblGrid>
              <a:tr h="315544">
                <a:tc gridSpan="3">
                  <a:txBody>
                    <a:bodyPr/>
                    <a:lstStyle/>
                    <a:p>
                      <a:pPr algn="ctr" fontAlgn="b"/>
                      <a:r>
                        <a:rPr lang="en-US" sz="2400" b="1" i="0" u="none" strike="noStrike" dirty="0">
                          <a:solidFill>
                            <a:srgbClr val="000000"/>
                          </a:solidFill>
                          <a:latin typeface="Times New Roman"/>
                        </a:rPr>
                        <a:t>BIO </a:t>
                      </a:r>
                      <a:r>
                        <a:rPr lang="en-US" sz="2400" b="1" i="0" u="none" strike="noStrike" dirty="0" smtClean="0">
                          <a:solidFill>
                            <a:srgbClr val="000000"/>
                          </a:solidFill>
                          <a:latin typeface="Times New Roman"/>
                        </a:rPr>
                        <a:t>Investments</a:t>
                      </a:r>
                      <a:endParaRPr lang="en-US" sz="2400" b="1" i="0" u="none" strike="noStrike" dirty="0">
                        <a:solidFill>
                          <a:srgbClr val="000000"/>
                        </a:solidFill>
                        <a:latin typeface="Times New Roman"/>
                      </a:endParaRP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r>
              <a:tr h="238660">
                <a:tc gridSpan="3">
                  <a:txBody>
                    <a:bodyPr/>
                    <a:lstStyle/>
                    <a:p>
                      <a:pPr algn="ctr" fontAlgn="b"/>
                      <a:r>
                        <a:rPr lang="en-US" sz="1800" b="1" i="0" u="none" strike="noStrike" dirty="0">
                          <a:solidFill>
                            <a:srgbClr val="000000"/>
                          </a:solidFill>
                          <a:latin typeface="Times New Roman"/>
                        </a:rPr>
                        <a:t>(Dollars in Millions)</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650923">
                <a:tc>
                  <a:txBody>
                    <a:bodyPr/>
                    <a:lstStyle/>
                    <a:p>
                      <a:pPr algn="l" fontAlgn="b"/>
                      <a:r>
                        <a:rPr lang="en-US" sz="1800" b="1" i="0" u="none" strike="noStrike" dirty="0">
                          <a:solidFill>
                            <a:srgbClr val="000000"/>
                          </a:solidFill>
                          <a:latin typeface="Times New Roman"/>
                        </a:rPr>
                        <a:t>Area of Investment</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1" i="0" u="none" strike="noStrike" dirty="0">
                          <a:solidFill>
                            <a:srgbClr val="000000"/>
                          </a:solidFill>
                          <a:latin typeface="Times New Roman"/>
                        </a:rPr>
                        <a:t>FY 2012 </a:t>
                      </a:r>
                      <a:r>
                        <a:rPr lang="en-US" sz="1800" b="1" i="0" u="none" strike="noStrike" dirty="0" smtClean="0">
                          <a:solidFill>
                            <a:srgbClr val="000000"/>
                          </a:solidFill>
                          <a:latin typeface="Times New Roman"/>
                        </a:rPr>
                        <a:t>Current Plan</a:t>
                      </a:r>
                      <a:endParaRPr lang="en-US" sz="1800" b="1" i="0" u="none" strike="noStrike" dirty="0">
                        <a:solidFill>
                          <a:srgbClr val="000000"/>
                        </a:solidFill>
                        <a:latin typeface="Times New Roman"/>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1" i="0" u="none" strike="noStrike" dirty="0">
                          <a:solidFill>
                            <a:srgbClr val="000000"/>
                          </a:solidFill>
                          <a:latin typeface="Times New Roman"/>
                        </a:rPr>
                        <a:t>FY 2013 Request</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660">
                <a:tc>
                  <a:txBody>
                    <a:bodyPr/>
                    <a:lstStyle/>
                    <a:p>
                      <a:pPr algn="l" fontAlgn="b"/>
                      <a:r>
                        <a:rPr lang="en-US" sz="1800" b="1" i="0" u="none" strike="noStrike" dirty="0">
                          <a:solidFill>
                            <a:srgbClr val="3366FF"/>
                          </a:solidFill>
                          <a:latin typeface="Times New Roman"/>
                        </a:rPr>
                        <a:t>Advanced Manufacturing</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t"/>
                      <a:r>
                        <a:rPr lang="en-US" sz="1800" b="1" i="0" u="none" strike="noStrike">
                          <a:solidFill>
                            <a:srgbClr val="000000"/>
                          </a:solidFill>
                          <a:latin typeface="Times New Roman"/>
                        </a:rPr>
                        <a:t>$2.00</a:t>
                      </a:r>
                    </a:p>
                  </a:txBody>
                  <a:tcPr marL="9525" marR="9525" marT="9525"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t"/>
                      <a:r>
                        <a:rPr lang="en-US" sz="1800" b="1" i="0" u="none" strike="noStrike" dirty="0">
                          <a:solidFill>
                            <a:srgbClr val="000000"/>
                          </a:solidFill>
                          <a:latin typeface="Times New Roman"/>
                        </a:rPr>
                        <a:t>$2.60</a:t>
                      </a:r>
                    </a:p>
                  </a:txBody>
                  <a:tcPr marL="9525" marR="9525" marT="9525" marB="0">
                    <a:lnL>
                      <a:noFill/>
                    </a:lnL>
                    <a:lnR>
                      <a:noFill/>
                    </a:lnR>
                    <a:lnT w="6350" cap="flat" cmpd="sng" algn="ctr">
                      <a:solidFill>
                        <a:srgbClr val="000000"/>
                      </a:solidFill>
                      <a:prstDash val="solid"/>
                      <a:round/>
                      <a:headEnd type="none" w="med" len="med"/>
                      <a:tailEnd type="none" w="med" len="med"/>
                    </a:lnT>
                    <a:lnB>
                      <a:noFill/>
                    </a:lnB>
                  </a:tcPr>
                </a:tc>
              </a:tr>
              <a:tr h="238660">
                <a:tc>
                  <a:txBody>
                    <a:bodyPr/>
                    <a:lstStyle/>
                    <a:p>
                      <a:pPr algn="l" fontAlgn="b"/>
                      <a:r>
                        <a:rPr lang="en-US" sz="1800" b="1" i="0" u="none" strike="noStrike" dirty="0" err="1">
                          <a:solidFill>
                            <a:srgbClr val="3366FF"/>
                          </a:solidFill>
                          <a:latin typeface="Times New Roman"/>
                        </a:rPr>
                        <a:t>BioMaPS</a:t>
                      </a:r>
                      <a:endParaRPr lang="en-US" sz="1800" b="1" i="0" u="none" strike="noStrike" dirty="0">
                        <a:solidFill>
                          <a:srgbClr val="3366FF"/>
                        </a:solidFill>
                        <a:latin typeface="Times New Roman"/>
                      </a:endParaRPr>
                    </a:p>
                  </a:txBody>
                  <a:tcPr marL="9525" marR="9525" marT="9525" marB="0" anchor="b">
                    <a:lnL>
                      <a:noFill/>
                    </a:lnL>
                    <a:lnR>
                      <a:noFill/>
                    </a:lnR>
                    <a:lnT>
                      <a:noFill/>
                    </a:lnT>
                    <a:lnB>
                      <a:noFill/>
                    </a:lnB>
                  </a:tcPr>
                </a:tc>
                <a:tc>
                  <a:txBody>
                    <a:bodyPr/>
                    <a:lstStyle/>
                    <a:p>
                      <a:pPr algn="r" fontAlgn="t"/>
                      <a:r>
                        <a:rPr lang="en-US" sz="1800" b="1" i="0" u="none" strike="noStrike" dirty="0">
                          <a:solidFill>
                            <a:srgbClr val="000000"/>
                          </a:solidFill>
                          <a:latin typeface="Times New Roman"/>
                        </a:rPr>
                        <a:t>9.00</a:t>
                      </a:r>
                    </a:p>
                  </a:txBody>
                  <a:tcPr marL="9525" marR="9525" marT="9525" marB="0">
                    <a:lnL>
                      <a:noFill/>
                    </a:lnL>
                    <a:lnR>
                      <a:noFill/>
                    </a:lnR>
                    <a:lnT>
                      <a:noFill/>
                    </a:lnT>
                    <a:lnB>
                      <a:noFill/>
                    </a:lnB>
                  </a:tcPr>
                </a:tc>
                <a:tc>
                  <a:txBody>
                    <a:bodyPr/>
                    <a:lstStyle/>
                    <a:p>
                      <a:pPr algn="r" fontAlgn="t"/>
                      <a:r>
                        <a:rPr lang="en-US" sz="1800" b="1" i="0" u="none" strike="noStrike">
                          <a:solidFill>
                            <a:srgbClr val="000000"/>
                          </a:solidFill>
                          <a:latin typeface="Times New Roman"/>
                        </a:rPr>
                        <a:t>13.57</a:t>
                      </a:r>
                    </a:p>
                  </a:txBody>
                  <a:tcPr marL="9525" marR="9525" marT="9525" marB="0">
                    <a:lnL>
                      <a:noFill/>
                    </a:lnL>
                    <a:lnR>
                      <a:noFill/>
                    </a:lnR>
                    <a:lnT>
                      <a:noFill/>
                    </a:lnT>
                    <a:lnB>
                      <a:noFill/>
                    </a:lnB>
                  </a:tcPr>
                </a:tc>
              </a:tr>
              <a:tr h="238660">
                <a:tc>
                  <a:txBody>
                    <a:bodyPr/>
                    <a:lstStyle/>
                    <a:p>
                      <a:pPr algn="l" fontAlgn="b"/>
                      <a:r>
                        <a:rPr lang="en-US" sz="1800" b="1" i="0" u="none" strike="noStrike" dirty="0">
                          <a:solidFill>
                            <a:srgbClr val="3366FF"/>
                          </a:solidFill>
                          <a:latin typeface="Times New Roman"/>
                        </a:rPr>
                        <a:t>CAREER</a:t>
                      </a:r>
                    </a:p>
                  </a:txBody>
                  <a:tcPr marL="9525" marR="9525" marT="9525" marB="0" anchor="b">
                    <a:lnL>
                      <a:noFill/>
                    </a:lnL>
                    <a:lnR>
                      <a:noFill/>
                    </a:lnR>
                    <a:lnT>
                      <a:noFill/>
                    </a:lnT>
                    <a:lnB>
                      <a:noFill/>
                    </a:lnB>
                  </a:tcPr>
                </a:tc>
                <a:tc>
                  <a:txBody>
                    <a:bodyPr/>
                    <a:lstStyle/>
                    <a:p>
                      <a:pPr algn="r" fontAlgn="t"/>
                      <a:r>
                        <a:rPr lang="en-US" sz="1800" b="1" i="0" u="none" strike="noStrike" dirty="0">
                          <a:solidFill>
                            <a:srgbClr val="000000"/>
                          </a:solidFill>
                          <a:latin typeface="Times New Roman"/>
                        </a:rPr>
                        <a:t>31.13</a:t>
                      </a:r>
                    </a:p>
                  </a:txBody>
                  <a:tcPr marL="9525" marR="9525" marT="9525" marB="0">
                    <a:lnL>
                      <a:noFill/>
                    </a:lnL>
                    <a:lnR>
                      <a:noFill/>
                    </a:lnR>
                    <a:lnT>
                      <a:noFill/>
                    </a:lnT>
                    <a:lnB>
                      <a:noFill/>
                    </a:lnB>
                  </a:tcPr>
                </a:tc>
                <a:tc>
                  <a:txBody>
                    <a:bodyPr/>
                    <a:lstStyle/>
                    <a:p>
                      <a:pPr algn="r" fontAlgn="t"/>
                      <a:r>
                        <a:rPr lang="en-US" sz="1800" b="1" i="0" u="none" strike="noStrike">
                          <a:solidFill>
                            <a:srgbClr val="000000"/>
                          </a:solidFill>
                          <a:latin typeface="Times New Roman"/>
                        </a:rPr>
                        <a:t>32.63</a:t>
                      </a:r>
                    </a:p>
                  </a:txBody>
                  <a:tcPr marL="9525" marR="9525" marT="9525" marB="0">
                    <a:lnL>
                      <a:noFill/>
                    </a:lnL>
                    <a:lnR>
                      <a:noFill/>
                    </a:lnR>
                    <a:lnT>
                      <a:noFill/>
                    </a:lnT>
                    <a:lnB>
                      <a:noFill/>
                    </a:lnB>
                  </a:tcPr>
                </a:tc>
              </a:tr>
              <a:tr h="238660">
                <a:tc>
                  <a:txBody>
                    <a:bodyPr/>
                    <a:lstStyle/>
                    <a:p>
                      <a:pPr algn="l" fontAlgn="b"/>
                      <a:r>
                        <a:rPr lang="en-US" sz="1800" b="1" i="0" u="none" strike="noStrike" dirty="0">
                          <a:solidFill>
                            <a:srgbClr val="DF0B0B"/>
                          </a:solidFill>
                          <a:latin typeface="Times New Roman"/>
                        </a:rPr>
                        <a:t>CEMMSS</a:t>
                      </a:r>
                    </a:p>
                  </a:txBody>
                  <a:tcPr marL="9525" marR="9525" marT="9525" marB="0" anchor="b">
                    <a:lnL>
                      <a:noFill/>
                    </a:lnL>
                    <a:lnR>
                      <a:noFill/>
                    </a:lnR>
                    <a:lnT>
                      <a:noFill/>
                    </a:lnT>
                    <a:lnB>
                      <a:noFill/>
                    </a:lnB>
                  </a:tcPr>
                </a:tc>
                <a:tc>
                  <a:txBody>
                    <a:bodyPr/>
                    <a:lstStyle/>
                    <a:p>
                      <a:pPr algn="r" fontAlgn="t"/>
                      <a:r>
                        <a:rPr lang="en-US" sz="1800" b="1" i="0" u="none" strike="noStrike" dirty="0">
                          <a:solidFill>
                            <a:srgbClr val="C00000"/>
                          </a:solidFill>
                          <a:latin typeface="Times New Roman"/>
                        </a:rPr>
                        <a:t>3.00</a:t>
                      </a:r>
                    </a:p>
                  </a:txBody>
                  <a:tcPr marL="9525" marR="9525" marT="9525" marB="0">
                    <a:lnL>
                      <a:noFill/>
                    </a:lnL>
                    <a:lnR>
                      <a:noFill/>
                    </a:lnR>
                    <a:lnT>
                      <a:noFill/>
                    </a:lnT>
                    <a:lnB>
                      <a:noFill/>
                    </a:lnB>
                  </a:tcPr>
                </a:tc>
                <a:tc>
                  <a:txBody>
                    <a:bodyPr/>
                    <a:lstStyle/>
                    <a:p>
                      <a:pPr algn="r" fontAlgn="t"/>
                      <a:r>
                        <a:rPr lang="en-US" sz="1800" b="1" i="0" u="none" strike="noStrike">
                          <a:solidFill>
                            <a:srgbClr val="C00000"/>
                          </a:solidFill>
                          <a:latin typeface="Times New Roman"/>
                        </a:rPr>
                        <a:t>5.00</a:t>
                      </a:r>
                    </a:p>
                  </a:txBody>
                  <a:tcPr marL="9525" marR="9525" marT="9525" marB="0">
                    <a:lnL>
                      <a:noFill/>
                    </a:lnL>
                    <a:lnR>
                      <a:noFill/>
                    </a:lnR>
                    <a:lnT>
                      <a:noFill/>
                    </a:lnT>
                    <a:lnB>
                      <a:noFill/>
                    </a:lnB>
                  </a:tcPr>
                </a:tc>
              </a:tr>
              <a:tr h="238660">
                <a:tc>
                  <a:txBody>
                    <a:bodyPr/>
                    <a:lstStyle/>
                    <a:p>
                      <a:pPr algn="l" fontAlgn="t"/>
                      <a:r>
                        <a:rPr lang="en-US" sz="1800" b="1" i="0" u="none" strike="noStrike" dirty="0">
                          <a:solidFill>
                            <a:srgbClr val="DF0B0B"/>
                          </a:solidFill>
                          <a:latin typeface="Times New Roman"/>
                        </a:rPr>
                        <a:t>CIF21</a:t>
                      </a:r>
                    </a:p>
                  </a:txBody>
                  <a:tcPr marL="9525" marR="9525" marT="9525" marB="0">
                    <a:lnL>
                      <a:noFill/>
                    </a:lnL>
                    <a:lnR>
                      <a:noFill/>
                    </a:lnR>
                    <a:lnT>
                      <a:noFill/>
                    </a:lnT>
                    <a:lnB>
                      <a:noFill/>
                    </a:lnB>
                  </a:tcPr>
                </a:tc>
                <a:tc>
                  <a:txBody>
                    <a:bodyPr/>
                    <a:lstStyle/>
                    <a:p>
                      <a:pPr algn="r" fontAlgn="t"/>
                      <a:r>
                        <a:rPr lang="en-US" sz="1800" b="1" i="0" u="none" strike="noStrike" dirty="0">
                          <a:solidFill>
                            <a:srgbClr val="000000"/>
                          </a:solidFill>
                          <a:latin typeface="Times New Roman"/>
                        </a:rPr>
                        <a:t>2.00</a:t>
                      </a:r>
                    </a:p>
                  </a:txBody>
                  <a:tcPr marL="9525" marR="9525" marT="9525" marB="0">
                    <a:lnL>
                      <a:noFill/>
                    </a:lnL>
                    <a:lnR>
                      <a:noFill/>
                    </a:lnR>
                    <a:lnT>
                      <a:noFill/>
                    </a:lnT>
                    <a:lnB>
                      <a:noFill/>
                    </a:lnB>
                  </a:tcPr>
                </a:tc>
                <a:tc>
                  <a:txBody>
                    <a:bodyPr/>
                    <a:lstStyle/>
                    <a:p>
                      <a:pPr algn="r" fontAlgn="t"/>
                      <a:r>
                        <a:rPr lang="en-US" sz="1800" b="1" i="0" u="none" strike="noStrike" dirty="0">
                          <a:solidFill>
                            <a:srgbClr val="000000"/>
                          </a:solidFill>
                          <a:latin typeface="Times New Roman"/>
                        </a:rPr>
                        <a:t>4.00</a:t>
                      </a:r>
                    </a:p>
                  </a:txBody>
                  <a:tcPr marL="9525" marR="9525" marT="9525" marB="0">
                    <a:lnL>
                      <a:noFill/>
                    </a:lnL>
                    <a:lnR>
                      <a:noFill/>
                    </a:lnR>
                    <a:lnT>
                      <a:noFill/>
                    </a:lnT>
                    <a:lnB>
                      <a:noFill/>
                    </a:lnB>
                  </a:tcPr>
                </a:tc>
              </a:tr>
              <a:tr h="238660">
                <a:tc>
                  <a:txBody>
                    <a:bodyPr/>
                    <a:lstStyle/>
                    <a:p>
                      <a:pPr algn="l" fontAlgn="t"/>
                      <a:r>
                        <a:rPr lang="en-US" sz="1800" b="1" i="0" u="none" strike="noStrike">
                          <a:solidFill>
                            <a:srgbClr val="3366FF"/>
                          </a:solidFill>
                          <a:latin typeface="Times New Roman"/>
                        </a:rPr>
                        <a:t>Clean Energy Technology</a:t>
                      </a:r>
                    </a:p>
                  </a:txBody>
                  <a:tcPr marL="9525" marR="9525" marT="9525" marB="0">
                    <a:lnL>
                      <a:noFill/>
                    </a:lnL>
                    <a:lnR>
                      <a:noFill/>
                    </a:lnR>
                    <a:lnT>
                      <a:noFill/>
                    </a:lnT>
                    <a:lnB>
                      <a:noFill/>
                    </a:lnB>
                  </a:tcPr>
                </a:tc>
                <a:tc>
                  <a:txBody>
                    <a:bodyPr/>
                    <a:lstStyle/>
                    <a:p>
                      <a:pPr algn="r" fontAlgn="t"/>
                      <a:r>
                        <a:rPr lang="en-US" sz="1800" b="1" i="0" u="none" strike="noStrike" dirty="0">
                          <a:solidFill>
                            <a:srgbClr val="000000"/>
                          </a:solidFill>
                          <a:latin typeface="Times New Roman"/>
                        </a:rPr>
                        <a:t>39.00</a:t>
                      </a:r>
                    </a:p>
                  </a:txBody>
                  <a:tcPr marL="9525" marR="9525" marT="9525" marB="0">
                    <a:lnL>
                      <a:noFill/>
                    </a:lnL>
                    <a:lnR>
                      <a:noFill/>
                    </a:lnR>
                    <a:lnT>
                      <a:noFill/>
                    </a:lnT>
                    <a:lnB>
                      <a:noFill/>
                    </a:lnB>
                  </a:tcPr>
                </a:tc>
                <a:tc>
                  <a:txBody>
                    <a:bodyPr/>
                    <a:lstStyle/>
                    <a:p>
                      <a:pPr algn="r" fontAlgn="t"/>
                      <a:r>
                        <a:rPr lang="en-US" sz="1800" b="1" i="0" u="none" strike="noStrike">
                          <a:solidFill>
                            <a:srgbClr val="000000"/>
                          </a:solidFill>
                          <a:latin typeface="Times New Roman"/>
                        </a:rPr>
                        <a:t>45.00</a:t>
                      </a:r>
                    </a:p>
                  </a:txBody>
                  <a:tcPr marL="9525" marR="9525" marT="9525" marB="0">
                    <a:lnL>
                      <a:noFill/>
                    </a:lnL>
                    <a:lnR>
                      <a:noFill/>
                    </a:lnR>
                    <a:lnT>
                      <a:noFill/>
                    </a:lnT>
                    <a:lnB>
                      <a:noFill/>
                    </a:lnB>
                  </a:tcPr>
                </a:tc>
              </a:tr>
              <a:tr h="238660">
                <a:tc>
                  <a:txBody>
                    <a:bodyPr/>
                    <a:lstStyle/>
                    <a:p>
                      <a:pPr algn="l" fontAlgn="t"/>
                      <a:r>
                        <a:rPr lang="en-US" sz="1800" b="1" i="0" u="none" strike="noStrike" dirty="0">
                          <a:solidFill>
                            <a:srgbClr val="3366FF"/>
                          </a:solidFill>
                          <a:latin typeface="Times New Roman"/>
                        </a:rPr>
                        <a:t>E</a:t>
                      </a:r>
                      <a:r>
                        <a:rPr lang="en-US" sz="1800" b="1" i="0" u="none" strike="noStrike" baseline="30000" dirty="0">
                          <a:solidFill>
                            <a:srgbClr val="3366FF"/>
                          </a:solidFill>
                          <a:latin typeface="Times New Roman"/>
                        </a:rPr>
                        <a:t>2</a:t>
                      </a:r>
                      <a:endParaRPr lang="en-US" sz="1800" b="1" i="0" u="none" strike="noStrike" dirty="0">
                        <a:solidFill>
                          <a:srgbClr val="3366FF"/>
                        </a:solidFill>
                        <a:latin typeface="Times New Roman"/>
                      </a:endParaRPr>
                    </a:p>
                  </a:txBody>
                  <a:tcPr marL="9525" marR="9525" marT="9525" marB="0">
                    <a:lnL>
                      <a:noFill/>
                    </a:lnL>
                    <a:lnR>
                      <a:noFill/>
                    </a:lnR>
                    <a:lnT>
                      <a:noFill/>
                    </a:lnT>
                    <a:lnB>
                      <a:noFill/>
                    </a:lnB>
                  </a:tcPr>
                </a:tc>
                <a:tc>
                  <a:txBody>
                    <a:bodyPr/>
                    <a:lstStyle/>
                    <a:p>
                      <a:pPr algn="r" fontAlgn="t"/>
                      <a:r>
                        <a:rPr lang="en-US" sz="1800" b="1" i="0" u="none" strike="noStrike" dirty="0">
                          <a:solidFill>
                            <a:srgbClr val="000000"/>
                          </a:solidFill>
                          <a:latin typeface="Times New Roman"/>
                        </a:rPr>
                        <a:t>-  </a:t>
                      </a:r>
                    </a:p>
                  </a:txBody>
                  <a:tcPr marL="9525" marR="9525" marT="9525" marB="0">
                    <a:lnL>
                      <a:noFill/>
                    </a:lnL>
                    <a:lnR>
                      <a:noFill/>
                    </a:lnR>
                    <a:lnT>
                      <a:noFill/>
                    </a:lnT>
                    <a:lnB>
                      <a:noFill/>
                    </a:lnB>
                  </a:tcPr>
                </a:tc>
                <a:tc>
                  <a:txBody>
                    <a:bodyPr/>
                    <a:lstStyle/>
                    <a:p>
                      <a:pPr algn="r" fontAlgn="t"/>
                      <a:r>
                        <a:rPr lang="en-US" sz="1800" b="1" i="0" u="none" strike="noStrike">
                          <a:solidFill>
                            <a:srgbClr val="000000"/>
                          </a:solidFill>
                          <a:latin typeface="Times New Roman"/>
                        </a:rPr>
                        <a:t>2.00</a:t>
                      </a:r>
                    </a:p>
                  </a:txBody>
                  <a:tcPr marL="9525" marR="9525" marT="9525" marB="0">
                    <a:lnL>
                      <a:noFill/>
                    </a:lnL>
                    <a:lnR>
                      <a:noFill/>
                    </a:lnR>
                    <a:lnT>
                      <a:noFill/>
                    </a:lnT>
                    <a:lnB>
                      <a:noFill/>
                    </a:lnB>
                  </a:tcPr>
                </a:tc>
              </a:tr>
              <a:tr h="238660">
                <a:tc>
                  <a:txBody>
                    <a:bodyPr/>
                    <a:lstStyle/>
                    <a:p>
                      <a:pPr algn="l" fontAlgn="t"/>
                      <a:r>
                        <a:rPr lang="en-US" sz="1800" b="1" i="0" u="none" strike="noStrike" dirty="0">
                          <a:solidFill>
                            <a:srgbClr val="C00000"/>
                          </a:solidFill>
                          <a:latin typeface="Times New Roman"/>
                        </a:rPr>
                        <a:t>I-Corps</a:t>
                      </a:r>
                    </a:p>
                  </a:txBody>
                  <a:tcPr marL="9525" marR="9525" marT="9525" marB="0">
                    <a:lnL>
                      <a:noFill/>
                    </a:lnL>
                    <a:lnR>
                      <a:noFill/>
                    </a:lnR>
                    <a:lnT>
                      <a:noFill/>
                    </a:lnT>
                    <a:lnB>
                      <a:noFill/>
                    </a:lnB>
                  </a:tcPr>
                </a:tc>
                <a:tc>
                  <a:txBody>
                    <a:bodyPr/>
                    <a:lstStyle/>
                    <a:p>
                      <a:pPr algn="r" fontAlgn="t"/>
                      <a:r>
                        <a:rPr lang="en-US" sz="1800" b="1" i="0" u="none" strike="noStrike" dirty="0">
                          <a:solidFill>
                            <a:srgbClr val="C00000"/>
                          </a:solidFill>
                          <a:latin typeface="Times New Roman"/>
                        </a:rPr>
                        <a:t>0.50</a:t>
                      </a:r>
                    </a:p>
                  </a:txBody>
                  <a:tcPr marL="9525" marR="9525" marT="9525" marB="0">
                    <a:lnL>
                      <a:noFill/>
                    </a:lnL>
                    <a:lnR>
                      <a:noFill/>
                    </a:lnR>
                    <a:lnT>
                      <a:noFill/>
                    </a:lnT>
                    <a:lnB>
                      <a:noFill/>
                    </a:lnB>
                  </a:tcPr>
                </a:tc>
                <a:tc>
                  <a:txBody>
                    <a:bodyPr/>
                    <a:lstStyle/>
                    <a:p>
                      <a:pPr algn="r" fontAlgn="t"/>
                      <a:r>
                        <a:rPr lang="en-US" sz="1800" b="1" i="0" u="none" strike="noStrike" dirty="0">
                          <a:solidFill>
                            <a:srgbClr val="C00000"/>
                          </a:solidFill>
                          <a:latin typeface="Times New Roman"/>
                        </a:rPr>
                        <a:t>2.00</a:t>
                      </a:r>
                    </a:p>
                  </a:txBody>
                  <a:tcPr marL="9525" marR="9525" marT="9525" marB="0">
                    <a:lnL>
                      <a:noFill/>
                    </a:lnL>
                    <a:lnR>
                      <a:noFill/>
                    </a:lnR>
                    <a:lnT>
                      <a:noFill/>
                    </a:lnT>
                    <a:lnB>
                      <a:noFill/>
                    </a:lnB>
                  </a:tcPr>
                </a:tc>
              </a:tr>
              <a:tr h="238660">
                <a:tc>
                  <a:txBody>
                    <a:bodyPr/>
                    <a:lstStyle/>
                    <a:p>
                      <a:pPr algn="l" fontAlgn="t"/>
                      <a:r>
                        <a:rPr lang="en-US" sz="1800" b="1" i="0" u="none" strike="noStrike" dirty="0">
                          <a:solidFill>
                            <a:srgbClr val="C00000"/>
                          </a:solidFill>
                          <a:latin typeface="Times New Roman"/>
                        </a:rPr>
                        <a:t>INSPIRE</a:t>
                      </a:r>
                    </a:p>
                  </a:txBody>
                  <a:tcPr marL="9525" marR="9525" marT="9525" marB="0">
                    <a:lnL>
                      <a:noFill/>
                    </a:lnL>
                    <a:lnR>
                      <a:noFill/>
                    </a:lnR>
                    <a:lnT>
                      <a:noFill/>
                    </a:lnT>
                    <a:lnB>
                      <a:noFill/>
                    </a:lnB>
                  </a:tcPr>
                </a:tc>
                <a:tc>
                  <a:txBody>
                    <a:bodyPr/>
                    <a:lstStyle/>
                    <a:p>
                      <a:pPr algn="r" fontAlgn="t"/>
                      <a:r>
                        <a:rPr lang="en-US" sz="1800" b="1" i="0" u="none" strike="noStrike" dirty="0">
                          <a:solidFill>
                            <a:srgbClr val="C00000"/>
                          </a:solidFill>
                          <a:latin typeface="Times New Roman"/>
                        </a:rPr>
                        <a:t>2.00</a:t>
                      </a:r>
                    </a:p>
                  </a:txBody>
                  <a:tcPr marL="9525" marR="9525" marT="9525" marB="0">
                    <a:lnL>
                      <a:noFill/>
                    </a:lnL>
                    <a:lnR>
                      <a:noFill/>
                    </a:lnR>
                    <a:lnT>
                      <a:noFill/>
                    </a:lnT>
                    <a:lnB>
                      <a:noFill/>
                    </a:lnB>
                  </a:tcPr>
                </a:tc>
                <a:tc>
                  <a:txBody>
                    <a:bodyPr/>
                    <a:lstStyle/>
                    <a:p>
                      <a:pPr algn="r" fontAlgn="t"/>
                      <a:r>
                        <a:rPr lang="en-US" sz="1800" b="1" i="0" u="none" strike="noStrike" dirty="0">
                          <a:solidFill>
                            <a:srgbClr val="C00000"/>
                          </a:solidFill>
                          <a:latin typeface="Times New Roman"/>
                        </a:rPr>
                        <a:t>4.00</a:t>
                      </a:r>
                    </a:p>
                  </a:txBody>
                  <a:tcPr marL="9525" marR="9525" marT="9525" marB="0">
                    <a:lnL>
                      <a:noFill/>
                    </a:lnL>
                    <a:lnR>
                      <a:noFill/>
                    </a:lnR>
                    <a:lnT>
                      <a:noFill/>
                    </a:lnT>
                    <a:lnB>
                      <a:noFill/>
                    </a:lnB>
                  </a:tcPr>
                </a:tc>
              </a:tr>
              <a:tr h="238660">
                <a:tc>
                  <a:txBody>
                    <a:bodyPr/>
                    <a:lstStyle/>
                    <a:p>
                      <a:pPr algn="l" fontAlgn="t"/>
                      <a:r>
                        <a:rPr lang="en-US" sz="1800" b="1" i="0" u="none" strike="noStrike" dirty="0">
                          <a:solidFill>
                            <a:srgbClr val="C00000"/>
                          </a:solidFill>
                          <a:latin typeface="Times New Roman"/>
                        </a:rPr>
                        <a:t>SEES</a:t>
                      </a:r>
                    </a:p>
                  </a:txBody>
                  <a:tcPr marL="9525" marR="9525" marT="9525" marB="0">
                    <a:lnL>
                      <a:noFill/>
                    </a:lnL>
                    <a:lnR>
                      <a:noFill/>
                    </a:lnR>
                    <a:lnT>
                      <a:noFill/>
                    </a:lnT>
                    <a:lnB>
                      <a:noFill/>
                    </a:lnB>
                  </a:tcPr>
                </a:tc>
                <a:tc>
                  <a:txBody>
                    <a:bodyPr/>
                    <a:lstStyle/>
                    <a:p>
                      <a:pPr algn="r" fontAlgn="t"/>
                      <a:r>
                        <a:rPr lang="en-US" sz="1800" b="1" i="0" u="none" strike="noStrike" dirty="0">
                          <a:solidFill>
                            <a:srgbClr val="C00000"/>
                          </a:solidFill>
                          <a:latin typeface="Times New Roman"/>
                        </a:rPr>
                        <a:t>27.25</a:t>
                      </a:r>
                    </a:p>
                  </a:txBody>
                  <a:tcPr marL="9525" marR="9525" marT="9525" marB="0">
                    <a:lnL>
                      <a:noFill/>
                    </a:lnL>
                    <a:lnR>
                      <a:noFill/>
                    </a:lnR>
                    <a:lnT>
                      <a:noFill/>
                    </a:lnT>
                    <a:lnB>
                      <a:noFill/>
                    </a:lnB>
                  </a:tcPr>
                </a:tc>
                <a:tc>
                  <a:txBody>
                    <a:bodyPr/>
                    <a:lstStyle/>
                    <a:p>
                      <a:pPr algn="r" fontAlgn="t"/>
                      <a:r>
                        <a:rPr lang="en-US" sz="1800" b="1" i="0" u="none" strike="noStrike" dirty="0">
                          <a:solidFill>
                            <a:srgbClr val="C00000"/>
                          </a:solidFill>
                          <a:latin typeface="Times New Roman"/>
                        </a:rPr>
                        <a:t>34.75</a:t>
                      </a:r>
                    </a:p>
                  </a:txBody>
                  <a:tcPr marL="9525" marR="9525" marT="9525" marB="0">
                    <a:lnL>
                      <a:noFill/>
                    </a:lnL>
                    <a:lnR>
                      <a:noFill/>
                    </a:lnR>
                    <a:lnT>
                      <a:noFill/>
                    </a:lnT>
                    <a:lnB>
                      <a:noFill/>
                    </a:lnB>
                  </a:tcPr>
                </a:tc>
              </a:tr>
              <a:tr h="238660">
                <a:tc>
                  <a:txBody>
                    <a:bodyPr/>
                    <a:lstStyle/>
                    <a:p>
                      <a:pPr algn="l" fontAlgn="t"/>
                      <a:r>
                        <a:rPr lang="en-US" sz="1800" b="1" i="0" u="none" strike="noStrike" dirty="0">
                          <a:solidFill>
                            <a:srgbClr val="000000"/>
                          </a:solidFill>
                          <a:latin typeface="Times New Roman"/>
                        </a:rPr>
                        <a:t>BIO 5 Grand Challenges</a:t>
                      </a:r>
                    </a:p>
                  </a:txBody>
                  <a:tcPr marL="9525" marR="9525" marT="9525"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t"/>
                      <a:r>
                        <a:rPr lang="en-US" sz="1800" b="1" i="0" u="none" strike="noStrike" dirty="0">
                          <a:solidFill>
                            <a:srgbClr val="000000"/>
                          </a:solidFill>
                          <a:latin typeface="Times New Roman"/>
                        </a:rPr>
                        <a:t>-  </a:t>
                      </a:r>
                    </a:p>
                  </a:txBody>
                  <a:tcPr marL="9525" marR="9525" marT="9525"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t"/>
                      <a:r>
                        <a:rPr lang="en-US" sz="1800" b="1" i="0" u="none" strike="noStrike" dirty="0">
                          <a:solidFill>
                            <a:srgbClr val="000000"/>
                          </a:solidFill>
                          <a:latin typeface="Times New Roman"/>
                        </a:rPr>
                        <a:t>20.00</a:t>
                      </a:r>
                    </a:p>
                  </a:txBody>
                  <a:tcPr marL="9525" marR="9525" marT="9525" marB="0">
                    <a:lnL>
                      <a:noFill/>
                    </a:lnL>
                    <a:lnR>
                      <a:noFill/>
                    </a:lnR>
                    <a:lnT>
                      <a:noFill/>
                    </a:lnT>
                    <a:lnB w="12700" cap="flat" cmpd="sng" algn="ctr">
                      <a:solidFill>
                        <a:srgbClr val="000000"/>
                      </a:solidFill>
                      <a:prstDash val="solid"/>
                      <a:round/>
                      <a:headEnd type="none" w="med" len="med"/>
                      <a:tailEnd type="none" w="med" len="med"/>
                    </a:lnB>
                  </a:tcPr>
                </a:tc>
              </a:tr>
              <a:tr h="208208">
                <a:tc gridSpan="3">
                  <a:txBody>
                    <a:bodyPr/>
                    <a:lstStyle/>
                    <a:p>
                      <a:pPr algn="l" fontAlgn="t"/>
                      <a:r>
                        <a:rPr lang="en-US" sz="1100" b="0" i="0" u="none" strike="noStrike" dirty="0">
                          <a:solidFill>
                            <a:srgbClr val="000000"/>
                          </a:solidFill>
                          <a:latin typeface="Times New Roman"/>
                        </a:rPr>
                        <a:t>Major investments may have funding overlap and thus should not be summed.</a:t>
                      </a:r>
                    </a:p>
                  </a:txBody>
                  <a:tcPr marL="9525" marR="9525" marT="9525"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a:xfrm>
            <a:off x="228600" y="152400"/>
            <a:ext cx="8758988" cy="1052513"/>
          </a:xfrm>
        </p:spPr>
        <p:txBody>
          <a:bodyPr>
            <a:noAutofit/>
          </a:bodyPr>
          <a:lstStyle/>
          <a:p>
            <a:pPr algn="ctr">
              <a:defRPr/>
            </a:pPr>
            <a:r>
              <a:rPr lang="en-US" sz="4400" b="1" dirty="0" smtClean="0">
                <a:latin typeface="+mj-lt"/>
              </a:rPr>
              <a:t>Five Grand Challenges</a:t>
            </a:r>
          </a:p>
        </p:txBody>
      </p:sp>
      <p:sp>
        <p:nvSpPr>
          <p:cNvPr id="58371" name="Content Placeholder 2"/>
          <p:cNvSpPr>
            <a:spLocks noGrp="1"/>
          </p:cNvSpPr>
          <p:nvPr>
            <p:ph idx="1"/>
          </p:nvPr>
        </p:nvSpPr>
        <p:spPr>
          <a:xfrm>
            <a:off x="4257675" y="2281238"/>
            <a:ext cx="3795713" cy="663575"/>
          </a:xfrm>
        </p:spPr>
        <p:txBody>
          <a:bodyPr>
            <a:normAutofit fontScale="92500" lnSpcReduction="10000"/>
          </a:bodyPr>
          <a:lstStyle/>
          <a:p>
            <a:pPr>
              <a:buFontTx/>
              <a:buNone/>
            </a:pPr>
            <a:r>
              <a:rPr lang="en-US" sz="2000" dirty="0" smtClean="0">
                <a:cs typeface="Arial" pitchFamily="34" charset="0"/>
              </a:rPr>
              <a:t>	</a:t>
            </a:r>
            <a:r>
              <a:rPr lang="en-US" sz="2400" dirty="0" smtClean="0">
                <a:solidFill>
                  <a:srgbClr val="FFFF00"/>
                </a:solidFill>
                <a:cs typeface="Arial" pitchFamily="34" charset="0"/>
              </a:rPr>
              <a:t/>
            </a:r>
            <a:br>
              <a:rPr lang="en-US" sz="2400" dirty="0" smtClean="0">
                <a:solidFill>
                  <a:srgbClr val="FFFF00"/>
                </a:solidFill>
                <a:cs typeface="Arial" pitchFamily="34" charset="0"/>
              </a:rPr>
            </a:br>
            <a:endParaRPr lang="en-US" sz="2400" dirty="0" smtClean="0">
              <a:solidFill>
                <a:srgbClr val="FFFF00"/>
              </a:solidFill>
              <a:cs typeface="Arial" pitchFamily="34" charset="0"/>
            </a:endParaRPr>
          </a:p>
        </p:txBody>
      </p:sp>
      <p:sp>
        <p:nvSpPr>
          <p:cNvPr id="2056" name="TextBox 7"/>
          <p:cNvSpPr txBox="1">
            <a:spLocks noChangeArrowheads="1"/>
          </p:cNvSpPr>
          <p:nvPr/>
        </p:nvSpPr>
        <p:spPr bwMode="auto">
          <a:xfrm>
            <a:off x="0" y="2438400"/>
            <a:ext cx="6019800" cy="2631490"/>
          </a:xfrm>
          <a:prstGeom prst="rect">
            <a:avLst/>
          </a:prstGeom>
          <a:noFill/>
          <a:ln w="9525">
            <a:noFill/>
            <a:miter lim="800000"/>
            <a:headEnd/>
            <a:tailEnd/>
          </a:ln>
        </p:spPr>
        <p:txBody>
          <a:bodyPr wrap="square">
            <a:spAutoFit/>
          </a:bodyPr>
          <a:lstStyle/>
          <a:p>
            <a:pPr marL="457200" indent="-457200">
              <a:buFont typeface="+mj-lt"/>
              <a:buAutoNum type="arabicPeriod"/>
              <a:defRPr/>
            </a:pPr>
            <a:r>
              <a:rPr lang="en-US" sz="3300" b="1" dirty="0" smtClean="0">
                <a:solidFill>
                  <a:srgbClr val="002060"/>
                </a:solidFill>
                <a:latin typeface="+mj-lt"/>
                <a:cs typeface="Arial" pitchFamily="34" charset="0"/>
              </a:rPr>
              <a:t>Synthesizing </a:t>
            </a:r>
            <a:r>
              <a:rPr lang="en-US" sz="3300" b="1" dirty="0">
                <a:solidFill>
                  <a:srgbClr val="002060"/>
                </a:solidFill>
                <a:latin typeface="+mj-lt"/>
                <a:cs typeface="Arial" pitchFamily="34" charset="0"/>
              </a:rPr>
              <a:t>Life-Like Systems</a:t>
            </a:r>
          </a:p>
          <a:p>
            <a:pPr marL="457200" indent="-457200">
              <a:buFont typeface="+mj-lt"/>
              <a:buAutoNum type="arabicPeriod"/>
              <a:defRPr/>
            </a:pPr>
            <a:r>
              <a:rPr lang="en-US" sz="3300" b="1" dirty="0">
                <a:solidFill>
                  <a:srgbClr val="002060"/>
                </a:solidFill>
                <a:latin typeface="+mj-lt"/>
                <a:cs typeface="Arial" pitchFamily="34" charset="0"/>
              </a:rPr>
              <a:t>Genomes to </a:t>
            </a:r>
            <a:r>
              <a:rPr lang="en-US" sz="3300" b="1" dirty="0" err="1">
                <a:solidFill>
                  <a:srgbClr val="002060"/>
                </a:solidFill>
                <a:latin typeface="+mj-lt"/>
                <a:cs typeface="Arial" pitchFamily="34" charset="0"/>
              </a:rPr>
              <a:t>Phenomes</a:t>
            </a:r>
            <a:endParaRPr lang="en-US" sz="3300" b="1" dirty="0">
              <a:solidFill>
                <a:srgbClr val="002060"/>
              </a:solidFill>
              <a:latin typeface="+mj-lt"/>
              <a:cs typeface="Arial" pitchFamily="34" charset="0"/>
            </a:endParaRPr>
          </a:p>
          <a:p>
            <a:pPr marL="457200" indent="-457200">
              <a:buFont typeface="+mj-lt"/>
              <a:buAutoNum type="arabicPeriod"/>
              <a:defRPr/>
            </a:pPr>
            <a:r>
              <a:rPr lang="en-US" sz="3300" b="1" dirty="0">
                <a:solidFill>
                  <a:srgbClr val="002060"/>
                </a:solidFill>
                <a:latin typeface="+mj-lt"/>
                <a:cs typeface="Arial" pitchFamily="34" charset="0"/>
              </a:rPr>
              <a:t>The Brain: </a:t>
            </a:r>
            <a:r>
              <a:rPr lang="en-US" sz="3300" b="1" dirty="0" err="1">
                <a:solidFill>
                  <a:srgbClr val="002060"/>
                </a:solidFill>
                <a:latin typeface="+mj-lt"/>
                <a:cs typeface="Arial" pitchFamily="34" charset="0"/>
              </a:rPr>
              <a:t>NeuroSystems</a:t>
            </a:r>
            <a:endParaRPr lang="en-US" sz="3300" b="1" dirty="0">
              <a:solidFill>
                <a:srgbClr val="002060"/>
              </a:solidFill>
              <a:latin typeface="+mj-lt"/>
              <a:cs typeface="Arial" pitchFamily="34" charset="0"/>
            </a:endParaRPr>
          </a:p>
          <a:p>
            <a:pPr marL="457200" indent="-457200">
              <a:buFont typeface="+mj-lt"/>
              <a:buAutoNum type="arabicPeriod"/>
              <a:defRPr/>
            </a:pPr>
            <a:r>
              <a:rPr lang="en-US" sz="3300" b="1" dirty="0">
                <a:solidFill>
                  <a:srgbClr val="002060"/>
                </a:solidFill>
                <a:latin typeface="+mj-lt"/>
                <a:cs typeface="Arial" pitchFamily="34" charset="0"/>
              </a:rPr>
              <a:t>Earth, Climate, and Biosphere</a:t>
            </a:r>
          </a:p>
          <a:p>
            <a:pPr marL="457200" indent="-457200">
              <a:buFont typeface="+mj-lt"/>
              <a:buAutoNum type="arabicPeriod"/>
              <a:defRPr/>
            </a:pPr>
            <a:r>
              <a:rPr lang="en-US" sz="3300" b="1" dirty="0">
                <a:solidFill>
                  <a:srgbClr val="002060"/>
                </a:solidFill>
                <a:latin typeface="+mj-lt"/>
                <a:cs typeface="Arial" pitchFamily="34" charset="0"/>
              </a:rPr>
              <a:t>Biological Diversity</a:t>
            </a:r>
          </a:p>
        </p:txBody>
      </p:sp>
      <p:grpSp>
        <p:nvGrpSpPr>
          <p:cNvPr id="9" name="Group 8"/>
          <p:cNvGrpSpPr/>
          <p:nvPr/>
        </p:nvGrpSpPr>
        <p:grpSpPr>
          <a:xfrm>
            <a:off x="6096000" y="2209800"/>
            <a:ext cx="2602815" cy="3805517"/>
            <a:chOff x="5390869" y="2324848"/>
            <a:chExt cx="3090910" cy="4369588"/>
          </a:xfrm>
        </p:grpSpPr>
        <p:pic>
          <p:nvPicPr>
            <p:cNvPr id="58373" name="Picture 8"/>
            <p:cNvPicPr>
              <a:picLocks noChangeAspect="1" noChangeArrowheads="1"/>
            </p:cNvPicPr>
            <p:nvPr/>
          </p:nvPicPr>
          <p:blipFill>
            <a:blip r:embed="rId3" cstate="print"/>
            <a:srcRect l="2499" t="1277" r="2499" b="1596"/>
            <a:stretch>
              <a:fillRect/>
            </a:stretch>
          </p:blipFill>
          <p:spPr bwMode="auto">
            <a:xfrm>
              <a:off x="5390869" y="2324848"/>
              <a:ext cx="3000095" cy="4369588"/>
            </a:xfrm>
            <a:prstGeom prst="rect">
              <a:avLst/>
            </a:prstGeom>
            <a:noFill/>
            <a:ln w="9525">
              <a:noFill/>
              <a:miter lim="800000"/>
              <a:headEnd/>
              <a:tailEnd/>
            </a:ln>
            <a:effectLst>
              <a:glow rad="63500">
                <a:schemeClr val="accent4">
                  <a:satMod val="175000"/>
                  <a:alpha val="40000"/>
                </a:schemeClr>
              </a:glow>
            </a:effectLst>
          </p:spPr>
        </p:pic>
        <p:sp>
          <p:nvSpPr>
            <p:cNvPr id="58374" name="TextBox 10"/>
            <p:cNvSpPr txBox="1">
              <a:spLocks noChangeArrowheads="1"/>
            </p:cNvSpPr>
            <p:nvPr/>
          </p:nvSpPr>
          <p:spPr bwMode="auto">
            <a:xfrm>
              <a:off x="7562615" y="6349605"/>
              <a:ext cx="919164" cy="282717"/>
            </a:xfrm>
            <a:prstGeom prst="rect">
              <a:avLst/>
            </a:prstGeom>
            <a:noFill/>
            <a:ln w="9525">
              <a:noFill/>
              <a:miter lim="800000"/>
              <a:headEnd/>
              <a:tailEnd/>
            </a:ln>
          </p:spPr>
          <p:txBody>
            <a:bodyPr wrap="square">
              <a:spAutoFit/>
            </a:bodyPr>
            <a:lstStyle/>
            <a:p>
              <a:r>
                <a:rPr lang="en-US" sz="1000" b="1" dirty="0">
                  <a:solidFill>
                    <a:schemeClr val="bg1"/>
                  </a:solidFill>
                  <a:latin typeface="Calibri" pitchFamily="34" charset="0"/>
                </a:rPr>
                <a:t>NRC:2010</a:t>
              </a:r>
            </a:p>
          </p:txBody>
        </p:sp>
      </p:grpSp>
      <p:sp>
        <p:nvSpPr>
          <p:cNvPr id="11" name="Rectangle 10"/>
          <p:cNvSpPr/>
          <p:nvPr/>
        </p:nvSpPr>
        <p:spPr>
          <a:xfrm>
            <a:off x="1600200" y="914400"/>
            <a:ext cx="6039854" cy="400110"/>
          </a:xfrm>
          <a:prstGeom prst="rect">
            <a:avLst/>
          </a:prstGeom>
        </p:spPr>
        <p:txBody>
          <a:bodyPr wrap="square">
            <a:spAutoFit/>
          </a:bodyPr>
          <a:lstStyle/>
          <a:p>
            <a:pPr algn="ctr"/>
            <a:r>
              <a:rPr lang="en-US" sz="2000" dirty="0" smtClean="0">
                <a:solidFill>
                  <a:srgbClr val="002060"/>
                </a:solidFill>
                <a:latin typeface="+mj-lt"/>
                <a:cs typeface="Arial" pitchFamily="34" charset="0"/>
              </a:rPr>
              <a:t>[From 2009 National Research Council Report] </a:t>
            </a:r>
            <a:endParaRPr lang="en-US" sz="2000" dirty="0">
              <a:solidFill>
                <a:srgbClr val="002060"/>
              </a:solidFill>
              <a:latin typeface="+mj-lt"/>
              <a:cs typeface="Arial" pitchFamily="34" charset="0"/>
            </a:endParaRPr>
          </a:p>
        </p:txBody>
      </p:sp>
      <p:sp>
        <p:nvSpPr>
          <p:cNvPr id="10" name="TextBox 9"/>
          <p:cNvSpPr txBox="1"/>
          <p:nvPr/>
        </p:nvSpPr>
        <p:spPr>
          <a:xfrm>
            <a:off x="2286000" y="1219200"/>
            <a:ext cx="4419600" cy="892552"/>
          </a:xfrm>
          <a:prstGeom prst="rect">
            <a:avLst/>
          </a:prstGeom>
          <a:noFill/>
        </p:spPr>
        <p:txBody>
          <a:bodyPr wrap="square" rtlCol="0">
            <a:spAutoFit/>
          </a:bodyPr>
          <a:lstStyle/>
          <a:p>
            <a:pPr algn="ctr"/>
            <a:r>
              <a:rPr lang="en-US" sz="2600" b="1" dirty="0" smtClean="0">
                <a:solidFill>
                  <a:srgbClr val="C00000"/>
                </a:solidFill>
              </a:rPr>
              <a:t>All BIO Core Programs</a:t>
            </a:r>
          </a:p>
          <a:p>
            <a:pPr algn="ctr"/>
            <a:r>
              <a:rPr lang="en-US" sz="2600" b="1" dirty="0" smtClean="0">
                <a:solidFill>
                  <a:srgbClr val="C00000"/>
                </a:solidFill>
              </a:rPr>
              <a:t>+ $20 million</a:t>
            </a:r>
            <a:endParaRPr lang="en-US" sz="2600" b="1" dirty="0">
              <a:solidFill>
                <a:srgbClr val="C00000"/>
              </a:solidFill>
            </a:endParaRPr>
          </a:p>
        </p:txBody>
      </p:sp>
      <p:pic>
        <p:nvPicPr>
          <p:cNvPr id="12" name="Picture 6"/>
          <p:cNvPicPr>
            <a:picLocks noChangeAspect="1" noChangeArrowheads="1"/>
          </p:cNvPicPr>
          <p:nvPr/>
        </p:nvPicPr>
        <p:blipFill>
          <a:blip r:embed="rId4" cstate="print"/>
          <a:srcRect/>
          <a:stretch>
            <a:fillRect/>
          </a:stretch>
        </p:blipFill>
        <p:spPr bwMode="auto">
          <a:xfrm>
            <a:off x="0" y="6172200"/>
            <a:ext cx="2455862" cy="685800"/>
          </a:xfrm>
          <a:prstGeom prst="rect">
            <a:avLst/>
          </a:prstGeom>
          <a:solidFill>
            <a:schemeClr val="tx1"/>
          </a:solidFill>
          <a:ln w="9525">
            <a:noFill/>
            <a:miter lim="800000"/>
            <a:headEnd/>
            <a:tailEnd/>
          </a:ln>
        </p:spPr>
      </p:pic>
    </p:spTree>
    <p:extLst>
      <p:ext uri="{BB962C8B-B14F-4D97-AF65-F5344CB8AC3E}">
        <p14:creationId xmlns:p14="http://schemas.microsoft.com/office/powerpoint/2010/main" xmlns="" val="23240065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20200" cy="769441"/>
          </a:xfrm>
          <a:prstGeom prst="rect">
            <a:avLst/>
          </a:prstGeom>
          <a:noFill/>
        </p:spPr>
        <p:txBody>
          <a:bodyPr wrap="square" rtlCol="0">
            <a:spAutoFit/>
          </a:bodyPr>
          <a:lstStyle/>
          <a:p>
            <a:pPr algn="ctr"/>
            <a:r>
              <a:rPr lang="en-US" sz="4400" b="1" dirty="0" smtClean="0">
                <a:solidFill>
                  <a:schemeClr val="accent5">
                    <a:lumMod val="50000"/>
                  </a:schemeClr>
                </a:solidFill>
              </a:rPr>
              <a:t>Managing Data</a:t>
            </a:r>
            <a:endParaRPr lang="en-US" sz="4400" b="1" dirty="0">
              <a:solidFill>
                <a:schemeClr val="accent5">
                  <a:lumMod val="50000"/>
                </a:schemeClr>
              </a:solidFill>
            </a:endParaRPr>
          </a:p>
        </p:txBody>
      </p:sp>
      <p:sp>
        <p:nvSpPr>
          <p:cNvPr id="3" name="Rectangle 2"/>
          <p:cNvSpPr/>
          <p:nvPr/>
        </p:nvSpPr>
        <p:spPr>
          <a:xfrm>
            <a:off x="0" y="685800"/>
            <a:ext cx="9144000" cy="1569660"/>
          </a:xfrm>
          <a:prstGeom prst="rect">
            <a:avLst/>
          </a:prstGeom>
        </p:spPr>
        <p:txBody>
          <a:bodyPr wrap="square">
            <a:spAutoFit/>
          </a:bodyPr>
          <a:lstStyle/>
          <a:p>
            <a:pPr algn="ctr">
              <a:defRPr/>
            </a:pPr>
            <a:r>
              <a:rPr lang="en-US" sz="3200" b="1" dirty="0" smtClean="0">
                <a:solidFill>
                  <a:srgbClr val="002060"/>
                </a:solidFill>
                <a:latin typeface="+mj-lt"/>
              </a:rPr>
              <a:t>Biological data is rapidly growing in amount and complexity resulting in challenges of data storage, interoperability, </a:t>
            </a:r>
            <a:r>
              <a:rPr lang="en-US" sz="3200" b="1" dirty="0" err="1" smtClean="0">
                <a:solidFill>
                  <a:srgbClr val="002060"/>
                </a:solidFill>
                <a:latin typeface="+mj-lt"/>
              </a:rPr>
              <a:t>curation</a:t>
            </a:r>
            <a:r>
              <a:rPr lang="en-US" sz="3200" b="1" dirty="0" smtClean="0">
                <a:solidFill>
                  <a:srgbClr val="002060"/>
                </a:solidFill>
                <a:latin typeface="+mj-lt"/>
              </a:rPr>
              <a:t>, maintenance &amp; access</a:t>
            </a:r>
            <a:endParaRPr lang="en-US" sz="3200" b="1" dirty="0">
              <a:solidFill>
                <a:srgbClr val="002060"/>
              </a:solidFill>
              <a:latin typeface="+mj-lt"/>
            </a:endParaRPr>
          </a:p>
        </p:txBody>
      </p:sp>
      <p:grpSp>
        <p:nvGrpSpPr>
          <p:cNvPr id="13" name="Group 12"/>
          <p:cNvGrpSpPr/>
          <p:nvPr/>
        </p:nvGrpSpPr>
        <p:grpSpPr>
          <a:xfrm>
            <a:off x="2590800" y="2235200"/>
            <a:ext cx="3585410" cy="2892620"/>
            <a:chOff x="5558589" y="2340875"/>
            <a:chExt cx="3585411" cy="2916527"/>
          </a:xfrm>
          <a:effectLst>
            <a:glow rad="101600">
              <a:schemeClr val="accent1">
                <a:satMod val="175000"/>
                <a:alpha val="40000"/>
              </a:schemeClr>
            </a:glow>
          </a:effectLst>
        </p:grpSpPr>
        <p:sp>
          <p:nvSpPr>
            <p:cNvPr id="11" name="Rectangle 10"/>
            <p:cNvSpPr/>
            <p:nvPr/>
          </p:nvSpPr>
          <p:spPr>
            <a:xfrm>
              <a:off x="5558589" y="2370221"/>
              <a:ext cx="3585411" cy="2887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5740079" y="2340875"/>
              <a:ext cx="3298082" cy="2856767"/>
              <a:chOff x="5740079" y="2389001"/>
              <a:chExt cx="3298082" cy="2856767"/>
            </a:xfrm>
          </p:grpSpPr>
          <p:pic>
            <p:nvPicPr>
              <p:cNvPr id="10244" name="Picture 4" descr="http://the-scientist.com/wordpress/wp-content/uploads/2012/01/ion_proton.jpg"/>
              <p:cNvPicPr>
                <a:picLocks noChangeAspect="1" noChangeArrowheads="1"/>
              </p:cNvPicPr>
              <p:nvPr/>
            </p:nvPicPr>
            <p:blipFill>
              <a:blip r:embed="rId3" cstate="print"/>
              <a:srcRect/>
              <a:stretch>
                <a:fillRect/>
              </a:stretch>
            </p:blipFill>
            <p:spPr bwMode="auto">
              <a:xfrm>
                <a:off x="5760691" y="2556643"/>
                <a:ext cx="3222449" cy="2396051"/>
              </a:xfrm>
              <a:prstGeom prst="rect">
                <a:avLst/>
              </a:prstGeom>
              <a:noFill/>
            </p:spPr>
          </p:pic>
          <p:sp>
            <p:nvSpPr>
              <p:cNvPr id="9" name="Rectangle 8"/>
              <p:cNvSpPr/>
              <p:nvPr/>
            </p:nvSpPr>
            <p:spPr>
              <a:xfrm>
                <a:off x="5740079" y="2389001"/>
                <a:ext cx="3298082" cy="651673"/>
              </a:xfrm>
              <a:prstGeom prst="rect">
                <a:avLst/>
              </a:prstGeom>
            </p:spPr>
            <p:txBody>
              <a:bodyPr wrap="square">
                <a:spAutoFit/>
              </a:bodyPr>
              <a:lstStyle/>
              <a:p>
                <a:pPr algn="ctr"/>
                <a:r>
                  <a:rPr lang="en-US" b="1" dirty="0" smtClean="0">
                    <a:solidFill>
                      <a:srgbClr val="C00000"/>
                    </a:solidFill>
                  </a:rPr>
                  <a:t>Milestone</a:t>
                </a:r>
                <a:r>
                  <a:rPr lang="en-US" dirty="0" smtClean="0">
                    <a:solidFill>
                      <a:srgbClr val="C00000"/>
                    </a:solidFill>
                  </a:rPr>
                  <a:t>: </a:t>
                </a:r>
                <a:r>
                  <a:rPr lang="en-US" b="1" dirty="0" smtClean="0">
                    <a:solidFill>
                      <a:srgbClr val="002060"/>
                    </a:solidFill>
                  </a:rPr>
                  <a:t>$1000 human genome in a day </a:t>
                </a:r>
              </a:p>
            </p:txBody>
          </p:sp>
          <p:sp>
            <p:nvSpPr>
              <p:cNvPr id="8" name="TextBox 7"/>
              <p:cNvSpPr txBox="1"/>
              <p:nvPr/>
            </p:nvSpPr>
            <p:spPr>
              <a:xfrm>
                <a:off x="6048118" y="4599437"/>
                <a:ext cx="2683042" cy="646331"/>
              </a:xfrm>
              <a:prstGeom prst="rect">
                <a:avLst/>
              </a:prstGeom>
              <a:noFill/>
            </p:spPr>
            <p:txBody>
              <a:bodyPr wrap="square" rtlCol="0">
                <a:spAutoFit/>
              </a:bodyPr>
              <a:lstStyle/>
              <a:p>
                <a:pPr algn="ctr"/>
                <a:r>
                  <a:rPr lang="en-US" b="1" dirty="0" smtClean="0">
                    <a:solidFill>
                      <a:srgbClr val="C00000"/>
                    </a:solidFill>
                  </a:rPr>
                  <a:t>Ion Proton Sequencer</a:t>
                </a:r>
              </a:p>
              <a:p>
                <a:pPr algn="ctr"/>
                <a:r>
                  <a:rPr lang="en-US" b="1" dirty="0" smtClean="0">
                    <a:solidFill>
                      <a:srgbClr val="C00000"/>
                    </a:solidFill>
                  </a:rPr>
                  <a:t> Life Technologies</a:t>
                </a:r>
                <a:endParaRPr lang="en-US" b="1" dirty="0">
                  <a:solidFill>
                    <a:srgbClr val="C00000"/>
                  </a:solidFill>
                </a:endParaRPr>
              </a:p>
            </p:txBody>
          </p:sp>
        </p:grpSp>
      </p:grpSp>
      <p:sp>
        <p:nvSpPr>
          <p:cNvPr id="14" name="TextBox 13"/>
          <p:cNvSpPr txBox="1"/>
          <p:nvPr/>
        </p:nvSpPr>
        <p:spPr>
          <a:xfrm>
            <a:off x="0" y="5105400"/>
            <a:ext cx="8842549" cy="1077218"/>
          </a:xfrm>
          <a:prstGeom prst="rect">
            <a:avLst/>
          </a:prstGeom>
          <a:noFill/>
        </p:spPr>
        <p:txBody>
          <a:bodyPr wrap="none" rtlCol="0">
            <a:spAutoFit/>
          </a:bodyPr>
          <a:lstStyle/>
          <a:p>
            <a:pPr algn="ctr"/>
            <a:r>
              <a:rPr lang="en-US" sz="3200" b="1" dirty="0" smtClean="0">
                <a:solidFill>
                  <a:srgbClr val="002060"/>
                </a:solidFill>
              </a:rPr>
              <a:t>Implications for future of BIO at all levels, national </a:t>
            </a:r>
          </a:p>
          <a:p>
            <a:pPr algn="ctr"/>
            <a:r>
              <a:rPr lang="en-US" sz="3200" b="1" dirty="0" smtClean="0">
                <a:solidFill>
                  <a:srgbClr val="002060"/>
                </a:solidFill>
              </a:rPr>
              <a:t>and international, education and application.</a:t>
            </a:r>
            <a:endParaRPr lang="en-US" sz="3200" b="1" dirty="0">
              <a:solidFill>
                <a:srgbClr val="002060"/>
              </a:solidFill>
            </a:endParaRPr>
          </a:p>
        </p:txBody>
      </p:sp>
      <p:pic>
        <p:nvPicPr>
          <p:cNvPr id="15" name="Picture 6"/>
          <p:cNvPicPr>
            <a:picLocks noChangeAspect="1" noChangeArrowheads="1"/>
          </p:cNvPicPr>
          <p:nvPr/>
        </p:nvPicPr>
        <p:blipFill>
          <a:blip r:embed="rId4" cstate="print"/>
          <a:srcRect/>
          <a:stretch>
            <a:fillRect/>
          </a:stretch>
        </p:blipFill>
        <p:spPr bwMode="auto">
          <a:xfrm>
            <a:off x="0" y="6150361"/>
            <a:ext cx="2455862" cy="685800"/>
          </a:xfrm>
          <a:prstGeom prst="rect">
            <a:avLst/>
          </a:prstGeom>
          <a:solidFill>
            <a:schemeClr val="tx1"/>
          </a:solidFill>
          <a:ln w="9525">
            <a:noFill/>
            <a:miter lim="800000"/>
            <a:headEnd/>
            <a:tailEnd/>
          </a:ln>
        </p:spPr>
      </p:pic>
    </p:spTree>
    <p:extLst>
      <p:ext uri="{BB962C8B-B14F-4D97-AF65-F5344CB8AC3E}">
        <p14:creationId xmlns:p14="http://schemas.microsoft.com/office/powerpoint/2010/main" xmlns="" val="41604144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04800" y="304800"/>
            <a:ext cx="8610600" cy="1143000"/>
          </a:xfrm>
        </p:spPr>
        <p:txBody>
          <a:bodyPr>
            <a:noAutofit/>
          </a:bodyPr>
          <a:lstStyle/>
          <a:p>
            <a:pPr algn="ctr"/>
            <a:r>
              <a:rPr lang="en-US" sz="4000" b="1" dirty="0" smtClean="0">
                <a:latin typeface="+mj-lt"/>
                <a:ea typeface="ＭＳ Ｐゴシック"/>
                <a:cs typeface="Arial" pitchFamily="34" charset="0"/>
              </a:rPr>
              <a:t>Science, Engineering, and Education for Sustainability (SEES)</a:t>
            </a:r>
          </a:p>
        </p:txBody>
      </p:sp>
      <p:sp>
        <p:nvSpPr>
          <p:cNvPr id="13315" name="Content Placeholder 2"/>
          <p:cNvSpPr>
            <a:spLocks noGrp="1"/>
          </p:cNvSpPr>
          <p:nvPr>
            <p:ph idx="1"/>
          </p:nvPr>
        </p:nvSpPr>
        <p:spPr>
          <a:xfrm>
            <a:off x="457200" y="1524000"/>
            <a:ext cx="7924800" cy="4525963"/>
          </a:xfrm>
        </p:spPr>
        <p:txBody>
          <a:bodyPr>
            <a:normAutofit lnSpcReduction="10000"/>
          </a:bodyPr>
          <a:lstStyle/>
          <a:p>
            <a:r>
              <a:rPr lang="en-US" sz="2400" b="1" dirty="0" smtClean="0">
                <a:solidFill>
                  <a:srgbClr val="002060"/>
                </a:solidFill>
                <a:latin typeface="+mj-lt"/>
                <a:ea typeface="ＭＳ Ｐゴシック"/>
                <a:cs typeface="Arial" pitchFamily="34" charset="0"/>
              </a:rPr>
              <a:t>Goal: Generate discoveries and build capacity to achieve an environmentally and economically sustainable future </a:t>
            </a:r>
            <a:br>
              <a:rPr lang="en-US" sz="2400" b="1" dirty="0" smtClean="0">
                <a:solidFill>
                  <a:srgbClr val="002060"/>
                </a:solidFill>
                <a:latin typeface="+mj-lt"/>
                <a:ea typeface="ＭＳ Ｐゴシック"/>
                <a:cs typeface="Arial" pitchFamily="34" charset="0"/>
              </a:rPr>
            </a:br>
            <a:endParaRPr lang="en-US" sz="2400" b="1" dirty="0" smtClean="0">
              <a:solidFill>
                <a:srgbClr val="002060"/>
              </a:solidFill>
              <a:latin typeface="+mj-lt"/>
              <a:ea typeface="ＭＳ Ｐゴシック"/>
              <a:cs typeface="Arial" pitchFamily="34" charset="0"/>
            </a:endParaRPr>
          </a:p>
          <a:p>
            <a:r>
              <a:rPr lang="en-US" sz="2400" b="1" dirty="0" smtClean="0">
                <a:solidFill>
                  <a:srgbClr val="002060"/>
                </a:solidFill>
                <a:latin typeface="+mj-lt"/>
                <a:ea typeface="ＭＳ Ｐゴシック"/>
                <a:cs typeface="Arial" pitchFamily="34" charset="0"/>
              </a:rPr>
              <a:t>FY 2012 priorities:</a:t>
            </a:r>
          </a:p>
          <a:p>
            <a:pPr lvl="1"/>
            <a:r>
              <a:rPr lang="en-US" sz="1800" b="1" i="1" dirty="0" smtClean="0">
                <a:solidFill>
                  <a:srgbClr val="002060"/>
                </a:solidFill>
                <a:latin typeface="+mj-lt"/>
                <a:ea typeface="ＭＳ Ｐゴシック"/>
                <a:cs typeface="Arial" pitchFamily="34" charset="0"/>
              </a:rPr>
              <a:t>Advance a clean energy future</a:t>
            </a:r>
            <a:endParaRPr lang="en-US" sz="1800" b="1" dirty="0" smtClean="0">
              <a:solidFill>
                <a:srgbClr val="002060"/>
              </a:solidFill>
              <a:latin typeface="+mj-lt"/>
              <a:ea typeface="ＭＳ Ｐゴシック"/>
              <a:cs typeface="Arial" pitchFamily="34" charset="0"/>
            </a:endParaRPr>
          </a:p>
          <a:p>
            <a:pPr lvl="1"/>
            <a:r>
              <a:rPr lang="en-US" sz="1800" b="1" i="1" dirty="0" smtClean="0">
                <a:solidFill>
                  <a:srgbClr val="002060"/>
                </a:solidFill>
                <a:latin typeface="+mj-lt"/>
                <a:ea typeface="ＭＳ Ｐゴシック"/>
                <a:cs typeface="Arial" pitchFamily="34" charset="0"/>
              </a:rPr>
              <a:t>Nurture the emerging SEES workforce</a:t>
            </a:r>
            <a:endParaRPr lang="en-US" sz="1800" b="1" dirty="0" smtClean="0">
              <a:solidFill>
                <a:srgbClr val="002060"/>
              </a:solidFill>
              <a:latin typeface="+mj-lt"/>
              <a:ea typeface="ＭＳ Ｐゴシック"/>
              <a:cs typeface="Arial" pitchFamily="34" charset="0"/>
            </a:endParaRPr>
          </a:p>
          <a:p>
            <a:pPr lvl="1"/>
            <a:r>
              <a:rPr lang="en-US" sz="1800" b="1" i="1" dirty="0" smtClean="0">
                <a:solidFill>
                  <a:srgbClr val="002060"/>
                </a:solidFill>
                <a:latin typeface="+mj-lt"/>
                <a:ea typeface="ＭＳ Ｐゴシック"/>
                <a:cs typeface="Arial" pitchFamily="34" charset="0"/>
              </a:rPr>
              <a:t>Expand research, education, and knowledge dissemination</a:t>
            </a:r>
            <a:endParaRPr lang="en-US" sz="1800" b="1" dirty="0" smtClean="0">
              <a:solidFill>
                <a:srgbClr val="002060"/>
              </a:solidFill>
              <a:latin typeface="+mj-lt"/>
              <a:ea typeface="ＭＳ Ｐゴシック"/>
              <a:cs typeface="Arial" pitchFamily="34" charset="0"/>
            </a:endParaRPr>
          </a:p>
          <a:p>
            <a:pPr lvl="1"/>
            <a:r>
              <a:rPr lang="en-US" sz="1800" b="1" i="1" dirty="0" smtClean="0">
                <a:solidFill>
                  <a:srgbClr val="002060"/>
                </a:solidFill>
                <a:latin typeface="+mj-lt"/>
                <a:ea typeface="ＭＳ Ｐゴシック"/>
                <a:cs typeface="Arial" pitchFamily="34" charset="0"/>
              </a:rPr>
              <a:t>Engage with global partners</a:t>
            </a:r>
            <a:br>
              <a:rPr lang="en-US" sz="1800" b="1" i="1" dirty="0" smtClean="0">
                <a:solidFill>
                  <a:srgbClr val="002060"/>
                </a:solidFill>
                <a:latin typeface="+mj-lt"/>
                <a:ea typeface="ＭＳ Ｐゴシック"/>
                <a:cs typeface="Arial" pitchFamily="34" charset="0"/>
              </a:rPr>
            </a:br>
            <a:endParaRPr lang="en-US" sz="1800" b="1" i="1" dirty="0" smtClean="0">
              <a:solidFill>
                <a:srgbClr val="002060"/>
              </a:solidFill>
              <a:latin typeface="+mj-lt"/>
              <a:ea typeface="ＭＳ Ｐゴシック"/>
              <a:cs typeface="Arial" pitchFamily="34" charset="0"/>
            </a:endParaRPr>
          </a:p>
          <a:p>
            <a:r>
              <a:rPr lang="en-US" sz="2400" b="1" dirty="0" smtClean="0">
                <a:solidFill>
                  <a:srgbClr val="002060"/>
                </a:solidFill>
                <a:latin typeface="+mj-lt"/>
                <a:ea typeface="ＭＳ Ｐゴシック"/>
                <a:cs typeface="Arial" pitchFamily="34" charset="0"/>
              </a:rPr>
              <a:t>NSF-wide effort addresses complex problems at the energy, economy, and environment nexus</a:t>
            </a:r>
            <a:br>
              <a:rPr lang="en-US" sz="2400" b="1" dirty="0" smtClean="0">
                <a:solidFill>
                  <a:srgbClr val="002060"/>
                </a:solidFill>
                <a:latin typeface="+mj-lt"/>
                <a:ea typeface="ＭＳ Ｐゴシック"/>
                <a:cs typeface="Arial" pitchFamily="34" charset="0"/>
              </a:rPr>
            </a:br>
            <a:endParaRPr lang="en-US" sz="2400" b="1" dirty="0" smtClean="0">
              <a:solidFill>
                <a:srgbClr val="002060"/>
              </a:solidFill>
              <a:latin typeface="+mj-lt"/>
              <a:ea typeface="ＭＳ Ｐゴシック"/>
              <a:cs typeface="Arial" pitchFamily="34" charset="0"/>
            </a:endParaRPr>
          </a:p>
          <a:p>
            <a:r>
              <a:rPr lang="en-US" sz="2400" b="1" u="sng" dirty="0" smtClean="0">
                <a:solidFill>
                  <a:schemeClr val="accent2">
                    <a:lumMod val="75000"/>
                  </a:schemeClr>
                </a:solidFill>
                <a:latin typeface="+mj-lt"/>
                <a:ea typeface="ＭＳ Ｐゴシック"/>
                <a:cs typeface="Arial" pitchFamily="34" charset="0"/>
              </a:rPr>
              <a:t>FY 2013 Request: Total: $M; BIO $34.75M</a:t>
            </a:r>
          </a:p>
        </p:txBody>
      </p:sp>
      <p:sp>
        <p:nvSpPr>
          <p:cNvPr id="13316" name="Slide Number Placeholder 6"/>
          <p:cNvSpPr>
            <a:spLocks noGrp="1"/>
          </p:cNvSpPr>
          <p:nvPr>
            <p:ph type="sldNum" sz="quarter" idx="12"/>
          </p:nvPr>
        </p:nvSpPr>
        <p:spPr bwMode="auto">
          <a:xfrm>
            <a:off x="6934200" y="6492875"/>
            <a:ext cx="2133600" cy="365125"/>
          </a:xfrm>
          <a:noFill/>
          <a:ln>
            <a:miter lim="800000"/>
            <a:headEnd/>
            <a:tailEnd/>
          </a:ln>
        </p:spPr>
        <p:txBody>
          <a:bodyPr/>
          <a:lstStyle/>
          <a:p>
            <a:fld id="{69662B8F-8E86-42AB-B059-3D4CD22D4320}" type="slidenum">
              <a:rPr lang="en-US" sz="1600" b="1" smtClean="0">
                <a:solidFill>
                  <a:schemeClr val="bg1"/>
                </a:solidFill>
              </a:rPr>
              <a:pPr/>
              <a:t>25</a:t>
            </a:fld>
            <a:endParaRPr lang="en-US" sz="1600" b="1" smtClean="0">
              <a:solidFill>
                <a:schemeClr val="bg1"/>
              </a:solidFill>
            </a:endParaRPr>
          </a:p>
        </p:txBody>
      </p:sp>
      <p:pic>
        <p:nvPicPr>
          <p:cNvPr id="5" name="Picture 6" descr="G:\Morgan Work Current\One NSF_GM\One NSF _white letters_2_sm.gif"/>
          <p:cNvPicPr>
            <a:picLocks noChangeAspect="1" noChangeArrowheads="1"/>
          </p:cNvPicPr>
          <p:nvPr/>
        </p:nvPicPr>
        <p:blipFill>
          <a:blip r:embed="rId2" cstate="print"/>
          <a:srcRect/>
          <a:stretch>
            <a:fillRect/>
          </a:stretch>
        </p:blipFill>
        <p:spPr bwMode="auto">
          <a:xfrm>
            <a:off x="304800" y="6248400"/>
            <a:ext cx="800100" cy="533400"/>
          </a:xfrm>
          <a:prstGeom prst="rect">
            <a:avLst/>
          </a:prstGeom>
          <a:noFill/>
          <a:ln w="9525">
            <a:noFill/>
            <a:miter lim="800000"/>
            <a:headEnd/>
            <a:tailEnd/>
          </a:ln>
        </p:spPr>
      </p:pic>
      <p:pic>
        <p:nvPicPr>
          <p:cNvPr id="6" name="Picture 6"/>
          <p:cNvPicPr>
            <a:picLocks noChangeAspect="1" noChangeArrowheads="1"/>
          </p:cNvPicPr>
          <p:nvPr/>
        </p:nvPicPr>
        <p:blipFill>
          <a:blip r:embed="rId3" cstate="print"/>
          <a:srcRect/>
          <a:stretch>
            <a:fillRect/>
          </a:stretch>
        </p:blipFill>
        <p:spPr bwMode="auto">
          <a:xfrm>
            <a:off x="0" y="6150361"/>
            <a:ext cx="2455862" cy="685800"/>
          </a:xfrm>
          <a:prstGeom prst="rect">
            <a:avLst/>
          </a:prstGeom>
          <a:solidFill>
            <a:schemeClr val="tx1"/>
          </a:solid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6" descr="G:\Morgan Work Current\One NSF_GM\One NSF _white letters_2_sm.gif"/>
          <p:cNvPicPr>
            <a:picLocks noChangeAspect="1" noChangeArrowheads="1"/>
          </p:cNvPicPr>
          <p:nvPr/>
        </p:nvPicPr>
        <p:blipFill>
          <a:blip r:embed="rId3" cstate="print"/>
          <a:srcRect/>
          <a:stretch>
            <a:fillRect/>
          </a:stretch>
        </p:blipFill>
        <p:spPr bwMode="auto">
          <a:xfrm>
            <a:off x="304800" y="6248400"/>
            <a:ext cx="800100" cy="533400"/>
          </a:xfrm>
          <a:prstGeom prst="rect">
            <a:avLst/>
          </a:prstGeom>
          <a:noFill/>
          <a:ln w="9525">
            <a:noFill/>
            <a:miter lim="800000"/>
            <a:headEnd/>
            <a:tailEnd/>
          </a:ln>
        </p:spPr>
      </p:pic>
      <p:sp>
        <p:nvSpPr>
          <p:cNvPr id="6" name="Content Placeholder 2"/>
          <p:cNvSpPr>
            <a:spLocks noGrp="1"/>
          </p:cNvSpPr>
          <p:nvPr>
            <p:ph idx="1"/>
          </p:nvPr>
        </p:nvSpPr>
        <p:spPr>
          <a:xfrm>
            <a:off x="457200" y="1066800"/>
            <a:ext cx="8382000" cy="4754563"/>
          </a:xfrm>
        </p:spPr>
        <p:txBody>
          <a:bodyPr>
            <a:normAutofit/>
          </a:bodyPr>
          <a:lstStyle/>
          <a:p>
            <a:r>
              <a:rPr lang="en-US" b="1" dirty="0" smtClean="0">
                <a:solidFill>
                  <a:srgbClr val="C00000"/>
                </a:solidFill>
                <a:latin typeface="+mj-lt"/>
              </a:rPr>
              <a:t>CREATIV</a:t>
            </a:r>
            <a:r>
              <a:rPr lang="en-US" b="1" dirty="0" smtClean="0">
                <a:solidFill>
                  <a:srgbClr val="002060"/>
                </a:solidFill>
                <a:latin typeface="+mj-lt"/>
              </a:rPr>
              <a:t>—</a:t>
            </a:r>
            <a:r>
              <a:rPr lang="en-US" sz="2000" b="1" dirty="0" smtClean="0">
                <a:solidFill>
                  <a:srgbClr val="002060"/>
                </a:solidFill>
                <a:latin typeface="+mj-lt"/>
              </a:rPr>
              <a:t>Second year of the CREATIV </a:t>
            </a:r>
            <a:r>
              <a:rPr lang="en-US" sz="2000" b="1" i="1" dirty="0" smtClean="0">
                <a:solidFill>
                  <a:srgbClr val="002060"/>
                </a:solidFill>
                <a:latin typeface="+mj-lt"/>
              </a:rPr>
              <a:t>pilot</a:t>
            </a:r>
            <a:r>
              <a:rPr lang="en-US" sz="2000" b="1" dirty="0" smtClean="0">
                <a:solidFill>
                  <a:srgbClr val="002060"/>
                </a:solidFill>
                <a:latin typeface="+mj-lt"/>
              </a:rPr>
              <a:t> grant awards</a:t>
            </a:r>
            <a:endParaRPr lang="en-US" sz="2000" b="1" dirty="0" smtClean="0">
              <a:solidFill>
                <a:srgbClr val="002060"/>
              </a:solidFill>
              <a:latin typeface="+mj-lt"/>
              <a:cs typeface="Times New Roman" pitchFamily="18" charset="0"/>
            </a:endParaRPr>
          </a:p>
          <a:p>
            <a:pPr lvl="1"/>
            <a:r>
              <a:rPr lang="en-US" sz="2000" b="1" dirty="0" smtClean="0">
                <a:solidFill>
                  <a:srgbClr val="002060"/>
                </a:solidFill>
                <a:latin typeface="+mj-lt"/>
              </a:rPr>
              <a:t>Open to all NSF-supported fields</a:t>
            </a:r>
          </a:p>
          <a:p>
            <a:pPr lvl="1"/>
            <a:r>
              <a:rPr lang="en-US" sz="2000" b="1" dirty="0" smtClean="0">
                <a:solidFill>
                  <a:srgbClr val="002060"/>
                </a:solidFill>
                <a:latin typeface="+mj-lt"/>
                <a:cs typeface="Times New Roman" pitchFamily="18" charset="0"/>
              </a:rPr>
              <a:t>Typically for an individual PI or a small team</a:t>
            </a:r>
          </a:p>
          <a:p>
            <a:pPr lvl="1"/>
            <a:r>
              <a:rPr lang="en-US" sz="2000" b="1" dirty="0" smtClean="0">
                <a:solidFill>
                  <a:srgbClr val="002060"/>
                </a:solidFill>
                <a:latin typeface="+mj-lt"/>
              </a:rPr>
              <a:t>Proposals </a:t>
            </a:r>
            <a:r>
              <a:rPr lang="en-US" sz="2000" b="1" i="1" dirty="0" smtClean="0">
                <a:solidFill>
                  <a:srgbClr val="002060"/>
                </a:solidFill>
                <a:latin typeface="+mj-lt"/>
              </a:rPr>
              <a:t>must</a:t>
            </a:r>
            <a:r>
              <a:rPr lang="en-US" sz="2000" b="1" dirty="0" smtClean="0">
                <a:solidFill>
                  <a:srgbClr val="002060"/>
                </a:solidFill>
                <a:latin typeface="+mj-lt"/>
              </a:rPr>
              <a:t>  be interdisciplinary and potentially transformative</a:t>
            </a:r>
          </a:p>
          <a:p>
            <a:pPr lvl="1"/>
            <a:r>
              <a:rPr lang="en-US" sz="2000" b="1" dirty="0" smtClean="0">
                <a:solidFill>
                  <a:srgbClr val="002060"/>
                </a:solidFill>
                <a:latin typeface="+mj-lt"/>
              </a:rPr>
              <a:t>Internally merit-reviewed by program directors with option for external expert review where needed</a:t>
            </a:r>
          </a:p>
          <a:p>
            <a:pPr lvl="1"/>
            <a:r>
              <a:rPr lang="en-US" sz="2000" b="1" dirty="0" smtClean="0">
                <a:solidFill>
                  <a:srgbClr val="002060"/>
                </a:solidFill>
                <a:latin typeface="+mj-lt"/>
              </a:rPr>
              <a:t>Maximum award: $1.0 million (not limited to exploratory stage)</a:t>
            </a:r>
          </a:p>
          <a:p>
            <a:pPr lvl="1"/>
            <a:r>
              <a:rPr lang="en-US" sz="2000" b="1" dirty="0" smtClean="0">
                <a:solidFill>
                  <a:srgbClr val="002060"/>
                </a:solidFill>
                <a:latin typeface="+mj-lt"/>
              </a:rPr>
              <a:t>Maximum award duration: </a:t>
            </a:r>
            <a:r>
              <a:rPr lang="en-US" sz="2000" b="1" dirty="0" smtClean="0">
                <a:solidFill>
                  <a:srgbClr val="002060"/>
                </a:solidFill>
                <a:latin typeface="+mj-lt"/>
                <a:cs typeface="Times New Roman" pitchFamily="18" charset="0"/>
              </a:rPr>
              <a:t>5</a:t>
            </a:r>
            <a:r>
              <a:rPr lang="en-US" sz="2000" b="1" dirty="0" smtClean="0">
                <a:solidFill>
                  <a:srgbClr val="002060"/>
                </a:solidFill>
                <a:latin typeface="+mj-lt"/>
              </a:rPr>
              <a:t> years</a:t>
            </a:r>
          </a:p>
          <a:p>
            <a:pPr lvl="1">
              <a:buNone/>
            </a:pPr>
            <a:endParaRPr lang="en-US" sz="2000" b="1" dirty="0" smtClean="0">
              <a:solidFill>
                <a:srgbClr val="002060"/>
              </a:solidFill>
              <a:latin typeface="+mj-lt"/>
              <a:cs typeface="Times New Roman" pitchFamily="18" charset="0"/>
            </a:endParaRPr>
          </a:p>
          <a:p>
            <a:r>
              <a:rPr lang="en-US" b="1" dirty="0" smtClean="0">
                <a:solidFill>
                  <a:srgbClr val="C00000"/>
                </a:solidFill>
                <a:latin typeface="+mj-lt"/>
                <a:cs typeface="Times New Roman" pitchFamily="18" charset="0"/>
              </a:rPr>
              <a:t>New open pilot </a:t>
            </a:r>
            <a:r>
              <a:rPr lang="en-US" sz="2000" b="1" dirty="0" smtClean="0">
                <a:solidFill>
                  <a:srgbClr val="002060"/>
                </a:solidFill>
                <a:latin typeface="+mj-lt"/>
                <a:cs typeface="Times New Roman" pitchFamily="18" charset="0"/>
              </a:rPr>
              <a:t>mechanism under INSPIRE to begin in FY 2013</a:t>
            </a:r>
          </a:p>
          <a:p>
            <a:pPr lvl="1"/>
            <a:r>
              <a:rPr lang="en-US" sz="2000" b="1" dirty="0" smtClean="0">
                <a:solidFill>
                  <a:srgbClr val="002060"/>
                </a:solidFill>
                <a:latin typeface="+mj-lt"/>
                <a:cs typeface="Times New Roman" pitchFamily="18" charset="0"/>
              </a:rPr>
              <a:t>Larger “mid-scale” interdisciplinary awards up to $2.5-$3.0M</a:t>
            </a:r>
            <a:endParaRPr lang="en-US" sz="2000" b="1" dirty="0" smtClean="0">
              <a:solidFill>
                <a:srgbClr val="002060"/>
              </a:solidFill>
              <a:latin typeface="+mj-lt"/>
            </a:endParaRPr>
          </a:p>
          <a:p>
            <a:pPr lvl="1"/>
            <a:r>
              <a:rPr lang="en-US" sz="2000" b="1" dirty="0" smtClean="0">
                <a:solidFill>
                  <a:srgbClr val="002060"/>
                </a:solidFill>
                <a:latin typeface="+mj-lt"/>
                <a:cs typeface="Times New Roman" pitchFamily="18" charset="0"/>
              </a:rPr>
              <a:t>Utilize novel internal &amp; external merit review approaches</a:t>
            </a:r>
          </a:p>
          <a:p>
            <a:pPr lvl="1"/>
            <a:endParaRPr lang="en-US" sz="2000" b="1" dirty="0" smtClean="0">
              <a:solidFill>
                <a:srgbClr val="002060"/>
              </a:solidFill>
              <a:latin typeface="+mj-lt"/>
            </a:endParaRPr>
          </a:p>
        </p:txBody>
      </p:sp>
      <p:sp>
        <p:nvSpPr>
          <p:cNvPr id="7" name="TextBox 6"/>
          <p:cNvSpPr txBox="1"/>
          <p:nvPr/>
        </p:nvSpPr>
        <p:spPr>
          <a:xfrm>
            <a:off x="685800" y="268069"/>
            <a:ext cx="7620000" cy="738664"/>
          </a:xfrm>
          <a:prstGeom prst="rect">
            <a:avLst/>
          </a:prstGeom>
          <a:noFill/>
        </p:spPr>
        <p:txBody>
          <a:bodyPr wrap="square" rtlCol="0">
            <a:spAutoFit/>
          </a:bodyPr>
          <a:lstStyle/>
          <a:p>
            <a:pPr algn="ctr"/>
            <a:r>
              <a:rPr lang="en-US" sz="4200" b="1" dirty="0" smtClean="0">
                <a:solidFill>
                  <a:schemeClr val="accent5">
                    <a:lumMod val="50000"/>
                  </a:schemeClr>
                </a:solidFill>
              </a:rPr>
              <a:t>INSPIRE Awards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446550"/>
          </a:xfrm>
          <a:prstGeom prst="rect">
            <a:avLst/>
          </a:prstGeom>
          <a:noFill/>
        </p:spPr>
        <p:txBody>
          <a:bodyPr wrap="square" rtlCol="0">
            <a:spAutoFit/>
          </a:bodyPr>
          <a:lstStyle/>
          <a:p>
            <a:pPr algn="ctr"/>
            <a:r>
              <a:rPr lang="en-US" sz="4400" b="1" dirty="0" smtClean="0">
                <a:solidFill>
                  <a:schemeClr val="accent5">
                    <a:lumMod val="50000"/>
                  </a:schemeClr>
                </a:solidFill>
              </a:rPr>
              <a:t>BIO Issues, Opportunities, and Future Challenges </a:t>
            </a:r>
            <a:endParaRPr lang="en-US" sz="4400" b="1" dirty="0">
              <a:solidFill>
                <a:schemeClr val="accent5">
                  <a:lumMod val="50000"/>
                </a:schemeClr>
              </a:solidFill>
            </a:endParaRPr>
          </a:p>
        </p:txBody>
      </p:sp>
      <p:sp>
        <p:nvSpPr>
          <p:cNvPr id="3" name="TextBox 2"/>
          <p:cNvSpPr txBox="1"/>
          <p:nvPr/>
        </p:nvSpPr>
        <p:spPr>
          <a:xfrm>
            <a:off x="228600" y="1676400"/>
            <a:ext cx="9144000" cy="3662541"/>
          </a:xfrm>
          <a:prstGeom prst="rect">
            <a:avLst/>
          </a:prstGeom>
          <a:noFill/>
        </p:spPr>
        <p:txBody>
          <a:bodyPr wrap="square" rtlCol="0">
            <a:spAutoFit/>
          </a:bodyPr>
          <a:lstStyle/>
          <a:p>
            <a:pPr>
              <a:buFont typeface="Arial" pitchFamily="34" charset="0"/>
              <a:buChar char="•"/>
            </a:pPr>
            <a:r>
              <a:rPr lang="en-US" sz="2900" b="1" dirty="0" smtClean="0">
                <a:solidFill>
                  <a:srgbClr val="002060"/>
                </a:solidFill>
              </a:rPr>
              <a:t> BIO Branding and Innovation</a:t>
            </a:r>
          </a:p>
          <a:p>
            <a:r>
              <a:rPr lang="en-US" sz="2900" b="1" dirty="0" smtClean="0">
                <a:solidFill>
                  <a:srgbClr val="002060"/>
                </a:solidFill>
              </a:rPr>
              <a:t>	</a:t>
            </a:r>
            <a:r>
              <a:rPr lang="en-US" sz="2900" b="1" dirty="0" smtClean="0">
                <a:solidFill>
                  <a:srgbClr val="C00000"/>
                </a:solidFill>
              </a:rPr>
              <a:t>The Five Grand Challenges</a:t>
            </a:r>
            <a:endParaRPr lang="en-US" sz="2900" b="1" dirty="0" smtClean="0">
              <a:solidFill>
                <a:srgbClr val="002060"/>
              </a:solidFill>
            </a:endParaRPr>
          </a:p>
          <a:p>
            <a:pPr>
              <a:buFont typeface="Arial" pitchFamily="34" charset="0"/>
              <a:buChar char="•"/>
            </a:pPr>
            <a:r>
              <a:rPr lang="en-US" sz="2900" b="1" dirty="0" smtClean="0">
                <a:solidFill>
                  <a:srgbClr val="002060"/>
                </a:solidFill>
              </a:rPr>
              <a:t> Reforming undergrad biology education and STEM 	pipeline</a:t>
            </a:r>
          </a:p>
          <a:p>
            <a:pPr>
              <a:buFont typeface="Arial" pitchFamily="34" charset="0"/>
              <a:buChar char="•"/>
            </a:pPr>
            <a:r>
              <a:rPr lang="en-US" sz="2900" b="1" dirty="0" smtClean="0">
                <a:solidFill>
                  <a:srgbClr val="002060"/>
                </a:solidFill>
              </a:rPr>
              <a:t> Big Data, Advanced </a:t>
            </a:r>
            <a:r>
              <a:rPr lang="en-US" sz="2900" b="1" dirty="0" err="1" smtClean="0">
                <a:solidFill>
                  <a:srgbClr val="002060"/>
                </a:solidFill>
              </a:rPr>
              <a:t>Cyberinfrastructure</a:t>
            </a:r>
            <a:r>
              <a:rPr lang="en-US" sz="2900" b="1" dirty="0" smtClean="0">
                <a:solidFill>
                  <a:srgbClr val="002060"/>
                </a:solidFill>
              </a:rPr>
              <a:t> (ACI) to enable 	21</a:t>
            </a:r>
            <a:r>
              <a:rPr lang="en-US" sz="2900" b="1" baseline="30000" dirty="0" smtClean="0">
                <a:solidFill>
                  <a:srgbClr val="002060"/>
                </a:solidFill>
              </a:rPr>
              <a:t>st</a:t>
            </a:r>
            <a:r>
              <a:rPr lang="en-US" sz="2900" b="1" dirty="0" smtClean="0">
                <a:solidFill>
                  <a:srgbClr val="002060"/>
                </a:solidFill>
              </a:rPr>
              <a:t> Century Biology. </a:t>
            </a:r>
          </a:p>
          <a:p>
            <a:pPr>
              <a:buFont typeface="Arial" pitchFamily="34" charset="0"/>
              <a:buChar char="•"/>
            </a:pPr>
            <a:r>
              <a:rPr lang="en-US" sz="2900" b="1" dirty="0" smtClean="0">
                <a:solidFill>
                  <a:srgbClr val="002060"/>
                </a:solidFill>
              </a:rPr>
              <a:t> Broadening Participation</a:t>
            </a:r>
          </a:p>
          <a:p>
            <a:pPr>
              <a:buFont typeface="Arial" pitchFamily="34" charset="0"/>
              <a:buChar char="•"/>
            </a:pPr>
            <a:r>
              <a:rPr lang="en-US" sz="2900" b="1" dirty="0" smtClean="0">
                <a:solidFill>
                  <a:srgbClr val="002060"/>
                </a:solidFill>
              </a:rPr>
              <a:t> Public Outreach: Biology’s relevance to people’s lives </a:t>
            </a:r>
          </a:p>
        </p:txBody>
      </p:sp>
      <p:pic>
        <p:nvPicPr>
          <p:cNvPr id="4" name="Picture 6"/>
          <p:cNvPicPr>
            <a:picLocks noChangeAspect="1" noChangeArrowheads="1"/>
          </p:cNvPicPr>
          <p:nvPr/>
        </p:nvPicPr>
        <p:blipFill>
          <a:blip r:embed="rId2" cstate="print"/>
          <a:srcRect/>
          <a:stretch>
            <a:fillRect/>
          </a:stretch>
        </p:blipFill>
        <p:spPr bwMode="auto">
          <a:xfrm>
            <a:off x="0" y="6150361"/>
            <a:ext cx="2455862" cy="685800"/>
          </a:xfrm>
          <a:prstGeom prst="rect">
            <a:avLst/>
          </a:prstGeom>
          <a:solidFill>
            <a:schemeClr val="tx1"/>
          </a:solidFill>
          <a:ln w="9525">
            <a:noFill/>
            <a:miter lim="800000"/>
            <a:headEnd/>
            <a:tailEnd/>
          </a:ln>
        </p:spPr>
      </p:pic>
    </p:spTree>
    <p:extLst>
      <p:ext uri="{BB962C8B-B14F-4D97-AF65-F5344CB8AC3E}">
        <p14:creationId xmlns:p14="http://schemas.microsoft.com/office/powerpoint/2010/main" xmlns="" val="33937977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3" descr="https://www.inside.nsf.gov/nsf_highlights/images/nuggets/img_21890_110211084040.jpg"/>
          <p:cNvPicPr>
            <a:picLocks noChangeAspect="1" noChangeArrowheads="1"/>
          </p:cNvPicPr>
          <p:nvPr/>
        </p:nvPicPr>
        <p:blipFill>
          <a:blip r:embed="rId3" cstate="print"/>
          <a:srcRect/>
          <a:stretch>
            <a:fillRect/>
          </a:stretch>
        </p:blipFill>
        <p:spPr bwMode="auto">
          <a:xfrm>
            <a:off x="7455629" y="1203158"/>
            <a:ext cx="1543992" cy="2077956"/>
          </a:xfrm>
          <a:prstGeom prst="rect">
            <a:avLst/>
          </a:prstGeom>
          <a:noFill/>
          <a:ln w="9525">
            <a:noFill/>
            <a:miter lim="800000"/>
            <a:headEnd/>
            <a:tailEnd/>
          </a:ln>
        </p:spPr>
      </p:pic>
      <p:cxnSp>
        <p:nvCxnSpPr>
          <p:cNvPr id="88" name="Straight Connector 87"/>
          <p:cNvCxnSpPr>
            <a:stCxn id="42" idx="4"/>
          </p:cNvCxnSpPr>
          <p:nvPr/>
        </p:nvCxnSpPr>
        <p:spPr>
          <a:xfrm>
            <a:off x="4451559" y="2974682"/>
            <a:ext cx="2381" cy="7524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2960897" y="1031331"/>
            <a:ext cx="2928936" cy="1284090"/>
            <a:chOff x="2864644" y="1007268"/>
            <a:chExt cx="2928936" cy="1284090"/>
          </a:xfrm>
        </p:grpSpPr>
        <p:pic>
          <p:nvPicPr>
            <p:cNvPr id="51" name="Picture 19" descr="5542196142_b1533fcf6e.jpg"/>
            <p:cNvPicPr>
              <a:picLocks noChangeAspect="1"/>
            </p:cNvPicPr>
            <p:nvPr/>
          </p:nvPicPr>
          <p:blipFill>
            <a:blip r:embed="rId4" cstate="print"/>
            <a:srcRect l="37440" r="4320" b="24865"/>
            <a:stretch>
              <a:fillRect/>
            </a:stretch>
          </p:blipFill>
          <p:spPr bwMode="auto">
            <a:xfrm>
              <a:off x="4321175" y="1007268"/>
              <a:ext cx="1472405" cy="1265294"/>
            </a:xfrm>
            <a:prstGeom prst="rect">
              <a:avLst/>
            </a:prstGeom>
            <a:noFill/>
            <a:ln w="9525">
              <a:noFill/>
              <a:miter lim="800000"/>
              <a:headEnd/>
              <a:tailEnd/>
            </a:ln>
          </p:spPr>
        </p:pic>
        <p:pic>
          <p:nvPicPr>
            <p:cNvPr id="38" name="Picture 33" descr="http://3.bp.blogspot.com/_dBigZkRETuM/TS-LaUDMtoI/AAAAAAAABrY/3-xgR9CPxcw/s400/dna%253Aistock%253Arustycloud.jpg"/>
            <p:cNvPicPr>
              <a:picLocks noChangeAspect="1" noChangeArrowheads="1"/>
            </p:cNvPicPr>
            <p:nvPr/>
          </p:nvPicPr>
          <p:blipFill>
            <a:blip r:embed="rId5" cstate="print"/>
            <a:srcRect/>
            <a:stretch>
              <a:fillRect/>
            </a:stretch>
          </p:blipFill>
          <p:spPr bwMode="auto">
            <a:xfrm>
              <a:off x="2864644" y="1014413"/>
              <a:ext cx="1459953" cy="1276945"/>
            </a:xfrm>
            <a:prstGeom prst="rect">
              <a:avLst/>
            </a:prstGeom>
            <a:noFill/>
            <a:ln w="9525">
              <a:noFill/>
              <a:miter lim="800000"/>
              <a:headEnd/>
              <a:tailEnd/>
            </a:ln>
          </p:spPr>
        </p:pic>
      </p:grpSp>
      <p:pic>
        <p:nvPicPr>
          <p:cNvPr id="26" name="Picture 4" descr="snapping shrimp credit kent.jpg"/>
          <p:cNvPicPr>
            <a:picLocks noChangeAspect="1"/>
          </p:cNvPicPr>
          <p:nvPr/>
        </p:nvPicPr>
        <p:blipFill>
          <a:blip r:embed="rId6" cstate="print"/>
          <a:srcRect/>
          <a:stretch>
            <a:fillRect/>
          </a:stretch>
        </p:blipFill>
        <p:spPr bwMode="auto">
          <a:xfrm>
            <a:off x="113553" y="5085930"/>
            <a:ext cx="1714500" cy="1664494"/>
          </a:xfrm>
          <a:prstGeom prst="rect">
            <a:avLst/>
          </a:prstGeom>
          <a:noFill/>
          <a:ln w="9525">
            <a:noFill/>
            <a:miter lim="800000"/>
            <a:headEnd/>
            <a:tailEnd/>
          </a:ln>
        </p:spPr>
      </p:pic>
      <p:pic>
        <p:nvPicPr>
          <p:cNvPr id="22" name="Picture 10" descr="http://download.thelancet.com/images/journalimages/0140-6736/PIIS0140673610609075.fx1.lrg.jpg"/>
          <p:cNvPicPr>
            <a:picLocks noChangeAspect="1" noChangeArrowheads="1"/>
          </p:cNvPicPr>
          <p:nvPr/>
        </p:nvPicPr>
        <p:blipFill>
          <a:blip r:embed="rId7" cstate="print"/>
          <a:srcRect/>
          <a:stretch>
            <a:fillRect/>
          </a:stretch>
        </p:blipFill>
        <p:spPr bwMode="auto">
          <a:xfrm>
            <a:off x="156410" y="1254292"/>
            <a:ext cx="1624264" cy="1791061"/>
          </a:xfrm>
          <a:prstGeom prst="rect">
            <a:avLst/>
          </a:prstGeom>
          <a:noFill/>
          <a:ln w="9525">
            <a:noFill/>
            <a:miter lim="800000"/>
            <a:headEnd/>
            <a:tailEnd/>
          </a:ln>
        </p:spPr>
      </p:pic>
      <p:pic>
        <p:nvPicPr>
          <p:cNvPr id="41" name="Picture 4" descr="http://img.ezinemark.com/imagemanager2/files/30002496/2010/09/2010-09-17-09-02-12-3-amazon-is-considered-to-be-among-the-longest-riv.jpeg"/>
          <p:cNvPicPr>
            <a:picLocks noChangeAspect="1" noChangeArrowheads="1"/>
          </p:cNvPicPr>
          <p:nvPr/>
        </p:nvPicPr>
        <p:blipFill>
          <a:blip r:embed="rId8" cstate="print"/>
          <a:srcRect l="8000"/>
          <a:stretch>
            <a:fillRect/>
          </a:stretch>
        </p:blipFill>
        <p:spPr bwMode="auto">
          <a:xfrm>
            <a:off x="6798571" y="5134769"/>
            <a:ext cx="2237852" cy="1621631"/>
          </a:xfrm>
          <a:prstGeom prst="rect">
            <a:avLst/>
          </a:prstGeom>
          <a:noFill/>
          <a:ln w="9525">
            <a:noFill/>
            <a:miter lim="800000"/>
            <a:headEnd/>
            <a:tailEnd/>
          </a:ln>
        </p:spPr>
      </p:pic>
      <p:cxnSp>
        <p:nvCxnSpPr>
          <p:cNvPr id="27" name="Straight Connector 26"/>
          <p:cNvCxnSpPr/>
          <p:nvPr/>
        </p:nvCxnSpPr>
        <p:spPr>
          <a:xfrm>
            <a:off x="2743200" y="3276600"/>
            <a:ext cx="485775" cy="4310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03094" y="247557"/>
            <a:ext cx="9040906" cy="707886"/>
          </a:xfrm>
          <a:prstGeom prst="rect">
            <a:avLst/>
          </a:prstGeom>
          <a:noFill/>
        </p:spPr>
        <p:txBody>
          <a:bodyPr wrap="square" rtlCol="0">
            <a:spAutoFit/>
          </a:bodyPr>
          <a:lstStyle/>
          <a:p>
            <a:r>
              <a:rPr lang="en-US" sz="4000" b="1" dirty="0" smtClean="0">
                <a:solidFill>
                  <a:schemeClr val="accent5">
                    <a:lumMod val="50000"/>
                  </a:schemeClr>
                </a:solidFill>
              </a:rPr>
              <a:t>Grand Challenges for 21</a:t>
            </a:r>
            <a:r>
              <a:rPr lang="en-US" sz="4000" b="1" baseline="30000" dirty="0" smtClean="0">
                <a:solidFill>
                  <a:schemeClr val="accent5">
                    <a:lumMod val="50000"/>
                  </a:schemeClr>
                </a:solidFill>
              </a:rPr>
              <a:t>st</a:t>
            </a:r>
            <a:r>
              <a:rPr lang="en-US" sz="4000" b="1" dirty="0" smtClean="0">
                <a:solidFill>
                  <a:schemeClr val="accent5">
                    <a:lumMod val="50000"/>
                  </a:schemeClr>
                </a:solidFill>
              </a:rPr>
              <a:t> Century Biology</a:t>
            </a:r>
            <a:endParaRPr lang="en-US" sz="4000" b="1" dirty="0">
              <a:solidFill>
                <a:schemeClr val="accent5">
                  <a:lumMod val="50000"/>
                </a:schemeClr>
              </a:solidFill>
            </a:endParaRPr>
          </a:p>
        </p:txBody>
      </p:sp>
      <p:grpSp>
        <p:nvGrpSpPr>
          <p:cNvPr id="50" name="Group 49"/>
          <p:cNvGrpSpPr/>
          <p:nvPr/>
        </p:nvGrpSpPr>
        <p:grpSpPr>
          <a:xfrm>
            <a:off x="603459" y="2288882"/>
            <a:ext cx="7924800" cy="3276600"/>
            <a:chOff x="457200" y="1981200"/>
            <a:chExt cx="7924800" cy="3276600"/>
          </a:xfrm>
        </p:grpSpPr>
        <p:sp>
          <p:nvSpPr>
            <p:cNvPr id="44" name="Oval 43"/>
            <p:cNvSpPr/>
            <p:nvPr/>
          </p:nvSpPr>
          <p:spPr>
            <a:xfrm>
              <a:off x="457200" y="2733674"/>
              <a:ext cx="2514600" cy="619125"/>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715000" y="2743200"/>
              <a:ext cx="2667000" cy="609600"/>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57200" y="4495800"/>
              <a:ext cx="2895600" cy="6858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181600" y="4419600"/>
              <a:ext cx="2895600" cy="838200"/>
            </a:xfrm>
            <a:prstGeom prst="ellipse">
              <a:avLst/>
            </a:prstGeom>
            <a:solidFill>
              <a:srgbClr val="AF0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819400" y="1981200"/>
              <a:ext cx="2971800" cy="6858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30" name="Group 29"/>
            <p:cNvGrpSpPr/>
            <p:nvPr/>
          </p:nvGrpSpPr>
          <p:grpSpPr>
            <a:xfrm>
              <a:off x="645319" y="2105025"/>
              <a:ext cx="7656369" cy="3098659"/>
              <a:chOff x="949434" y="1342928"/>
              <a:chExt cx="7628496" cy="3092292"/>
            </a:xfrm>
          </p:grpSpPr>
          <p:grpSp>
            <p:nvGrpSpPr>
              <p:cNvPr id="28" name="Group 27"/>
              <p:cNvGrpSpPr/>
              <p:nvPr/>
            </p:nvGrpSpPr>
            <p:grpSpPr>
              <a:xfrm>
                <a:off x="949434" y="1342928"/>
                <a:ext cx="7628496" cy="2937238"/>
                <a:chOff x="949434" y="1342928"/>
                <a:chExt cx="7628496" cy="2937238"/>
              </a:xfrm>
            </p:grpSpPr>
            <p:cxnSp>
              <p:nvCxnSpPr>
                <p:cNvPr id="17" name="Straight Connector 16"/>
                <p:cNvCxnSpPr>
                  <a:endCxn id="45" idx="1"/>
                </p:cNvCxnSpPr>
                <p:nvPr/>
              </p:nvCxnSpPr>
              <p:spPr>
                <a:xfrm>
                  <a:off x="6000659" y="1675618"/>
                  <a:ext cx="389151" cy="3932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215423" y="2569128"/>
                  <a:ext cx="600260" cy="10836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444330" y="2070093"/>
                  <a:ext cx="2133600" cy="399288"/>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Neurosystems </a:t>
                  </a:r>
                  <a:endParaRPr lang="en-US" sz="2000"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3419290" y="2664182"/>
                  <a:ext cx="2590800" cy="399288"/>
                </a:xfrm>
                <a:prstGeom prst="rect">
                  <a:avLst/>
                </a:prstGeom>
                <a:solidFill>
                  <a:srgbClr val="A8A11C"/>
                </a:solidFill>
                <a:ln w="19050">
                  <a:noFill/>
                </a:ln>
              </p:spPr>
              <p:txBody>
                <a:bodyPr wrap="square" rtlCol="0">
                  <a:spAutoFit/>
                </a:bodyPr>
                <a:lstStyle/>
                <a:p>
                  <a:pPr algn="ctr"/>
                  <a:r>
                    <a:rPr lang="en-US" sz="2000" b="1" dirty="0" smtClean="0">
                      <a:solidFill>
                        <a:schemeClr val="bg1"/>
                      </a:solidFill>
                      <a:effectLst>
                        <a:outerShdw blurRad="38100" dist="38100" dir="2700000" algn="tl">
                          <a:srgbClr val="000000">
                            <a:alpha val="43137"/>
                          </a:srgbClr>
                        </a:outerShdw>
                      </a:effectLst>
                    </a:rPr>
                    <a:t>BIO CORE PROGRAMS</a:t>
                  </a:r>
                  <a:endParaRPr lang="en-US" sz="2000" b="1" dirty="0">
                    <a:solidFill>
                      <a:schemeClr val="bg1"/>
                    </a:solidFill>
                    <a:effectLst>
                      <a:outerShdw blurRad="38100" dist="38100" dir="2700000" algn="tl">
                        <a:srgbClr val="000000">
                          <a:alpha val="43137"/>
                        </a:srgbClr>
                      </a:outerShdw>
                    </a:effectLst>
                  </a:endParaRPr>
                </a:p>
              </p:txBody>
            </p:sp>
            <p:cxnSp>
              <p:nvCxnSpPr>
                <p:cNvPr id="15" name="Straight Connector 14"/>
                <p:cNvCxnSpPr>
                  <a:cxnSpLocks/>
                  <a:endCxn id="44" idx="7"/>
                </p:cNvCxnSpPr>
                <p:nvPr/>
              </p:nvCxnSpPr>
              <p:spPr>
                <a:xfrm flipH="1">
                  <a:off x="2900531" y="1675619"/>
                  <a:ext cx="296532" cy="38514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644600" y="2583387"/>
                  <a:ext cx="711774" cy="114540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47" idx="6"/>
                  <a:endCxn id="46" idx="2"/>
                </p:cNvCxnSpPr>
                <p:nvPr/>
              </p:nvCxnSpPr>
              <p:spPr>
                <a:xfrm>
                  <a:off x="3647058" y="4070986"/>
                  <a:ext cx="18221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000661" y="2455063"/>
                  <a:ext cx="213531" cy="20958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847499" y="3044400"/>
                  <a:ext cx="574011" cy="7224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000659" y="3044399"/>
                  <a:ext cx="531458" cy="60834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49434" y="2077222"/>
                  <a:ext cx="2286000" cy="399288"/>
                </a:xfrm>
                <a:prstGeom prst="rect">
                  <a:avLst/>
                </a:prstGeom>
                <a:noFill/>
                <a:ln>
                  <a:noFill/>
                </a:ln>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Synthesizing Life</a:t>
                  </a:r>
                  <a:endParaRPr lang="en-US" sz="2000" b="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1141613" y="3880878"/>
                  <a:ext cx="2819400" cy="399288"/>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Biological Diversity</a:t>
                  </a:r>
                  <a:endParaRPr lang="en-US" sz="20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3255582" y="1342928"/>
                  <a:ext cx="3124200" cy="399288"/>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Genomes to </a:t>
                  </a:r>
                  <a:r>
                    <a:rPr lang="en-US" sz="2000" b="1" dirty="0" err="1" smtClean="0">
                      <a:solidFill>
                        <a:schemeClr val="bg1"/>
                      </a:solidFill>
                      <a:effectLst>
                        <a:outerShdw blurRad="38100" dist="38100" dir="2700000" algn="tl">
                          <a:srgbClr val="000000">
                            <a:alpha val="43137"/>
                          </a:srgbClr>
                        </a:outerShdw>
                      </a:effectLst>
                    </a:rPr>
                    <a:t>Phenomes</a:t>
                  </a:r>
                  <a:endParaRPr lang="en-US" sz="2000" b="1" dirty="0">
                    <a:solidFill>
                      <a:schemeClr val="bg1"/>
                    </a:solidFill>
                    <a:effectLst>
                      <a:outerShdw blurRad="38100" dist="38100" dir="2700000" algn="tl">
                        <a:srgbClr val="000000">
                          <a:alpha val="43137"/>
                        </a:srgbClr>
                      </a:outerShdw>
                    </a:effectLst>
                  </a:endParaRPr>
                </a:p>
              </p:txBody>
            </p:sp>
          </p:grpSp>
          <p:sp>
            <p:nvSpPr>
              <p:cNvPr id="8" name="TextBox 7"/>
              <p:cNvSpPr txBox="1"/>
              <p:nvPr/>
            </p:nvSpPr>
            <p:spPr>
              <a:xfrm>
                <a:off x="5469200" y="3728789"/>
                <a:ext cx="2809136" cy="706431"/>
              </a:xfrm>
              <a:prstGeom prst="rect">
                <a:avLst/>
              </a:prstGeom>
              <a:noFill/>
            </p:spPr>
            <p:txBody>
              <a:bodyPr wrap="square" rtlCol="0">
                <a:spAutoFit/>
              </a:bodyPr>
              <a:lstStyle/>
              <a:p>
                <a:pPr algn="ctr"/>
                <a:r>
                  <a:rPr lang="en-US" sz="2000" b="1" dirty="0" smtClean="0">
                    <a:solidFill>
                      <a:schemeClr val="bg1"/>
                    </a:solidFill>
                    <a:effectLst>
                      <a:outerShdw blurRad="38100" dist="38100" dir="2700000" algn="tl">
                        <a:srgbClr val="000000">
                          <a:alpha val="43137"/>
                        </a:srgbClr>
                      </a:outerShdw>
                    </a:effectLst>
                  </a:rPr>
                  <a:t>Earth, Climate,</a:t>
                </a:r>
              </a:p>
              <a:p>
                <a:pPr algn="ctr"/>
                <a:r>
                  <a:rPr lang="en-US" sz="2000" b="1" dirty="0" smtClean="0">
                    <a:solidFill>
                      <a:schemeClr val="bg1"/>
                    </a:solidFill>
                    <a:effectLst>
                      <a:outerShdw blurRad="38100" dist="38100" dir="2700000" algn="tl">
                        <a:srgbClr val="000000">
                          <a:alpha val="43137"/>
                        </a:srgbClr>
                      </a:outerShdw>
                    </a:effectLst>
                  </a:rPr>
                  <a:t>&amp; Biosphere</a:t>
                </a:r>
                <a:endParaRPr lang="en-US" sz="2000" b="1" dirty="0">
                  <a:solidFill>
                    <a:schemeClr val="bg1"/>
                  </a:solidFill>
                  <a:effectLst>
                    <a:outerShdw blurRad="38100" dist="38100" dir="2700000" algn="tl">
                      <a:srgbClr val="000000">
                        <a:alpha val="43137"/>
                      </a:srgbClr>
                    </a:outerShdw>
                  </a:effectLst>
                </a:endParaRPr>
              </a:p>
            </p:txBody>
          </p:sp>
        </p:grpSp>
      </p:grpSp>
      <p:sp>
        <p:nvSpPr>
          <p:cNvPr id="34" name="TextBox 33"/>
          <p:cNvSpPr txBox="1"/>
          <p:nvPr/>
        </p:nvSpPr>
        <p:spPr>
          <a:xfrm>
            <a:off x="1905000" y="5334000"/>
            <a:ext cx="4419600" cy="892552"/>
          </a:xfrm>
          <a:prstGeom prst="rect">
            <a:avLst/>
          </a:prstGeom>
          <a:noFill/>
        </p:spPr>
        <p:txBody>
          <a:bodyPr wrap="square" rtlCol="0">
            <a:spAutoFit/>
          </a:bodyPr>
          <a:lstStyle/>
          <a:p>
            <a:pPr algn="ctr"/>
            <a:r>
              <a:rPr lang="en-US" sz="2600" b="1" dirty="0" smtClean="0">
                <a:solidFill>
                  <a:srgbClr val="C00000"/>
                </a:solidFill>
              </a:rPr>
              <a:t>All BIO Core Programs</a:t>
            </a:r>
          </a:p>
          <a:p>
            <a:pPr algn="ctr"/>
            <a:r>
              <a:rPr lang="en-US" sz="2600" b="1" dirty="0" smtClean="0">
                <a:solidFill>
                  <a:srgbClr val="C00000"/>
                </a:solidFill>
              </a:rPr>
              <a:t>+ $20 million</a:t>
            </a:r>
            <a:endParaRPr lang="en-US" sz="2600" b="1" dirty="0">
              <a:solidFill>
                <a:srgbClr val="C00000"/>
              </a:solidFill>
            </a:endParaRPr>
          </a:p>
        </p:txBody>
      </p:sp>
    </p:spTree>
    <p:extLst>
      <p:ext uri="{BB962C8B-B14F-4D97-AF65-F5344CB8AC3E}">
        <p14:creationId xmlns:p14="http://schemas.microsoft.com/office/powerpoint/2010/main" xmlns="" val="2818216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138112" y="771525"/>
            <a:ext cx="9453563" cy="487363"/>
          </a:xfrm>
          <a:prstGeom prst="rect">
            <a:avLst/>
          </a:prstGeom>
          <a:noFill/>
          <a:ln w="9525">
            <a:noFill/>
            <a:miter lim="800000"/>
            <a:headEnd/>
            <a:tailEnd/>
          </a:ln>
        </p:spPr>
        <p:txBody>
          <a:bodyPr lIns="0" tIns="0" rIns="0" bIns="0" anchor="ctr" anchorCtr="1">
            <a:spAutoFit/>
          </a:bodyPr>
          <a:lstStyle/>
          <a:p>
            <a:pPr algn="ctr" eaLnBrk="0" hangingPunct="0"/>
            <a:endParaRPr lang="en-GB" sz="3200" i="1" dirty="0">
              <a:solidFill>
                <a:srgbClr val="DFCB91"/>
              </a:solidFill>
              <a:latin typeface="Arial" pitchFamily="34" charset="0"/>
              <a:ea typeface="ＭＳ Ｐゴシック" pitchFamily="1" charset="-128"/>
            </a:endParaRPr>
          </a:p>
        </p:txBody>
      </p:sp>
      <p:sp>
        <p:nvSpPr>
          <p:cNvPr id="78851" name="Text Box 36"/>
          <p:cNvSpPr txBox="1">
            <a:spLocks noChangeArrowheads="1"/>
          </p:cNvSpPr>
          <p:nvPr/>
        </p:nvSpPr>
        <p:spPr bwMode="auto">
          <a:xfrm>
            <a:off x="4237038" y="1000125"/>
            <a:ext cx="163512" cy="457200"/>
          </a:xfrm>
          <a:prstGeom prst="rect">
            <a:avLst/>
          </a:prstGeom>
          <a:noFill/>
          <a:ln w="9525">
            <a:noFill/>
            <a:miter lim="800000"/>
            <a:headEnd/>
            <a:tailEnd/>
          </a:ln>
        </p:spPr>
        <p:txBody>
          <a:bodyPr wrap="none">
            <a:spAutoFit/>
          </a:bodyPr>
          <a:lstStyle/>
          <a:p>
            <a:pPr eaLnBrk="0" hangingPunct="0"/>
            <a:endParaRPr lang="en-US" sz="2400" dirty="0">
              <a:solidFill>
                <a:srgbClr val="DFCB91"/>
              </a:solidFill>
              <a:latin typeface="Times" pitchFamily="18" charset="0"/>
              <a:ea typeface="ＭＳ Ｐゴシック" pitchFamily="1" charset="-128"/>
            </a:endParaRPr>
          </a:p>
        </p:txBody>
      </p:sp>
      <p:sp>
        <p:nvSpPr>
          <p:cNvPr id="378889" name="Rectangle 9"/>
          <p:cNvSpPr>
            <a:spLocks noChangeArrowheads="1"/>
          </p:cNvSpPr>
          <p:nvPr/>
        </p:nvSpPr>
        <p:spPr bwMode="auto">
          <a:xfrm>
            <a:off x="144463" y="592138"/>
            <a:ext cx="8763000" cy="668337"/>
          </a:xfrm>
          <a:prstGeom prst="rect">
            <a:avLst/>
          </a:prstGeom>
          <a:noFill/>
          <a:ln w="9525">
            <a:noFill/>
            <a:miter lim="800000"/>
            <a:headEnd/>
            <a:tailEnd/>
          </a:ln>
        </p:spPr>
        <p:txBody>
          <a:bodyPr>
            <a:spAutoFit/>
          </a:bodyPr>
          <a:lstStyle/>
          <a:p>
            <a:pPr algn="ctr">
              <a:lnSpc>
                <a:spcPct val="80000"/>
              </a:lnSpc>
              <a:spcBef>
                <a:spcPct val="50000"/>
              </a:spcBef>
              <a:defRPr/>
            </a:pPr>
            <a:endParaRPr lang="en-US" sz="2400" b="1" i="1" dirty="0">
              <a:solidFill>
                <a:schemeClr val="bg1"/>
              </a:solidFill>
              <a:effectLst>
                <a:outerShdw blurRad="38100" dist="38100" dir="2700000" algn="tl">
                  <a:srgbClr val="000000"/>
                </a:outerShdw>
              </a:effectLst>
              <a:latin typeface="Arial" charset="0"/>
              <a:cs typeface="+mn-cs"/>
            </a:endParaRPr>
          </a:p>
          <a:p>
            <a:pPr>
              <a:lnSpc>
                <a:spcPct val="80000"/>
              </a:lnSpc>
              <a:spcBef>
                <a:spcPct val="50000"/>
              </a:spcBef>
              <a:defRPr/>
            </a:pPr>
            <a:endParaRPr lang="en-US" sz="1400" b="1" i="1" dirty="0">
              <a:solidFill>
                <a:schemeClr val="bg1"/>
              </a:solidFill>
              <a:effectLst>
                <a:outerShdw blurRad="38100" dist="38100" dir="2700000" algn="tl">
                  <a:srgbClr val="000000"/>
                </a:outerShdw>
              </a:effectLst>
              <a:latin typeface="Arial" charset="0"/>
              <a:cs typeface="+mn-cs"/>
            </a:endParaRPr>
          </a:p>
        </p:txBody>
      </p:sp>
      <p:sp>
        <p:nvSpPr>
          <p:cNvPr id="78853" name="Text Box 14"/>
          <p:cNvSpPr txBox="1">
            <a:spLocks noChangeArrowheads="1"/>
          </p:cNvSpPr>
          <p:nvPr/>
        </p:nvSpPr>
        <p:spPr bwMode="auto">
          <a:xfrm>
            <a:off x="6880225" y="5478463"/>
            <a:ext cx="2263775" cy="366712"/>
          </a:xfrm>
          <a:prstGeom prst="rect">
            <a:avLst/>
          </a:prstGeom>
          <a:noFill/>
          <a:ln w="9525">
            <a:noFill/>
            <a:miter lim="800000"/>
            <a:headEnd/>
            <a:tailEnd/>
          </a:ln>
        </p:spPr>
        <p:txBody>
          <a:bodyPr>
            <a:spAutoFit/>
          </a:bodyPr>
          <a:lstStyle/>
          <a:p>
            <a:pPr>
              <a:spcBef>
                <a:spcPct val="50000"/>
              </a:spcBef>
            </a:pPr>
            <a:endParaRPr lang="en-US" sz="1800" dirty="0">
              <a:solidFill>
                <a:srgbClr val="DFCB91"/>
              </a:solidFill>
              <a:latin typeface="Arial" pitchFamily="34" charset="0"/>
              <a:ea typeface="ＭＳ Ｐゴシック" pitchFamily="1" charset="-128"/>
            </a:endParaRPr>
          </a:p>
        </p:txBody>
      </p:sp>
      <p:grpSp>
        <p:nvGrpSpPr>
          <p:cNvPr id="2" name="Group 21"/>
          <p:cNvGrpSpPr>
            <a:grpSpLocks/>
          </p:cNvGrpSpPr>
          <p:nvPr/>
        </p:nvGrpSpPr>
        <p:grpSpPr bwMode="auto">
          <a:xfrm>
            <a:off x="5562600" y="1752600"/>
            <a:ext cx="3473450" cy="4514850"/>
            <a:chOff x="5468911" y="1554814"/>
            <a:chExt cx="3472592" cy="4513997"/>
          </a:xfrm>
        </p:grpSpPr>
        <p:sp>
          <p:nvSpPr>
            <p:cNvPr id="78866" name="Line 8"/>
            <p:cNvSpPr>
              <a:spLocks noChangeShapeType="1"/>
            </p:cNvSpPr>
            <p:nvPr/>
          </p:nvSpPr>
          <p:spPr bwMode="auto">
            <a:xfrm>
              <a:off x="5468911" y="5558332"/>
              <a:ext cx="838200" cy="0"/>
            </a:xfrm>
            <a:prstGeom prst="line">
              <a:avLst/>
            </a:prstGeom>
            <a:noFill/>
            <a:ln w="76200">
              <a:solidFill>
                <a:srgbClr val="C00000"/>
              </a:solidFill>
              <a:round/>
              <a:headEnd/>
              <a:tailEnd type="triangle" w="med" len="med"/>
            </a:ln>
          </p:spPr>
          <p:txBody>
            <a:bodyPr wrap="none" anchor="ctr"/>
            <a:lstStyle/>
            <a:p>
              <a:endParaRPr lang="en-US" dirty="0">
                <a:solidFill>
                  <a:srgbClr val="002060"/>
                </a:solidFill>
              </a:endParaRPr>
            </a:p>
          </p:txBody>
        </p:sp>
        <p:grpSp>
          <p:nvGrpSpPr>
            <p:cNvPr id="4" name="Group 20"/>
            <p:cNvGrpSpPr>
              <a:grpSpLocks/>
            </p:cNvGrpSpPr>
            <p:nvPr/>
          </p:nvGrpSpPr>
          <p:grpSpPr bwMode="auto">
            <a:xfrm>
              <a:off x="5806190" y="1554814"/>
              <a:ext cx="3135313" cy="4513997"/>
              <a:chOff x="5791200" y="1727200"/>
              <a:chExt cx="3135313" cy="4513997"/>
            </a:xfrm>
          </p:grpSpPr>
          <p:sp>
            <p:nvSpPr>
              <p:cNvPr id="53254" name="Text Box 6"/>
              <p:cNvSpPr txBox="1">
                <a:spLocks noChangeArrowheads="1"/>
              </p:cNvSpPr>
              <p:nvPr/>
            </p:nvSpPr>
            <p:spPr bwMode="auto">
              <a:xfrm>
                <a:off x="5791976" y="1727200"/>
                <a:ext cx="3123428" cy="396800"/>
              </a:xfrm>
              <a:prstGeom prst="rect">
                <a:avLst/>
              </a:prstGeom>
              <a:noFill/>
              <a:ln w="9525">
                <a:noFill/>
                <a:miter lim="800000"/>
                <a:headEnd/>
                <a:tailEnd/>
              </a:ln>
            </p:spPr>
            <p:txBody>
              <a:bodyPr>
                <a:spAutoFit/>
              </a:bodyPr>
              <a:lstStyle/>
              <a:p>
                <a:pPr algn="ctr">
                  <a:defRPr/>
                </a:pPr>
                <a:r>
                  <a:rPr lang="en-US" sz="2000" b="1" dirty="0">
                    <a:solidFill>
                      <a:srgbClr val="002060"/>
                    </a:solidFill>
                    <a:latin typeface="Calibri" pitchFamily="34" charset="0"/>
                    <a:ea typeface="ＭＳ Ｐゴシック" pitchFamily="1" charset="-128"/>
                  </a:rPr>
                  <a:t>Ecosystem Metabolism</a:t>
                </a:r>
              </a:p>
            </p:txBody>
          </p:sp>
          <p:pic>
            <p:nvPicPr>
              <p:cNvPr id="78869" name="Picture 10" descr="maples"/>
              <p:cNvPicPr>
                <a:picLocks noChangeAspect="1" noChangeArrowheads="1"/>
              </p:cNvPicPr>
              <p:nvPr/>
            </p:nvPicPr>
            <p:blipFill>
              <a:blip r:embed="rId3" cstate="print"/>
              <a:srcRect/>
              <a:stretch>
                <a:fillRect/>
              </a:stretch>
            </p:blipFill>
            <p:spPr bwMode="auto">
              <a:xfrm>
                <a:off x="5932488" y="2232025"/>
                <a:ext cx="2994025" cy="3113088"/>
              </a:xfrm>
              <a:prstGeom prst="rect">
                <a:avLst/>
              </a:prstGeom>
              <a:noFill/>
              <a:ln w="9525">
                <a:noFill/>
                <a:miter lim="800000"/>
                <a:headEnd/>
                <a:tailEnd/>
              </a:ln>
            </p:spPr>
          </p:pic>
          <p:sp>
            <p:nvSpPr>
              <p:cNvPr id="78870" name="Text Box 15"/>
              <p:cNvSpPr txBox="1">
                <a:spLocks noChangeArrowheads="1"/>
              </p:cNvSpPr>
              <p:nvPr/>
            </p:nvSpPr>
            <p:spPr bwMode="auto">
              <a:xfrm>
                <a:off x="6454779" y="5410200"/>
                <a:ext cx="1857367" cy="830997"/>
              </a:xfrm>
              <a:prstGeom prst="rect">
                <a:avLst/>
              </a:prstGeom>
              <a:noFill/>
              <a:ln w="9525">
                <a:noFill/>
                <a:miter lim="800000"/>
                <a:headEnd/>
                <a:tailEnd/>
              </a:ln>
            </p:spPr>
            <p:txBody>
              <a:bodyPr wrap="none">
                <a:spAutoFit/>
              </a:bodyPr>
              <a:lstStyle/>
              <a:p>
                <a:pPr algn="ctr"/>
                <a:r>
                  <a:rPr lang="en-US" sz="2400" b="1" dirty="0">
                    <a:solidFill>
                      <a:srgbClr val="002060"/>
                    </a:solidFill>
                    <a:latin typeface="Calibri" pitchFamily="34" charset="0"/>
                    <a:ea typeface="ＭＳ Ｐゴシック" pitchFamily="1" charset="-128"/>
                  </a:rPr>
                  <a:t>CHANGING</a:t>
                </a:r>
              </a:p>
              <a:p>
                <a:pPr algn="ctr"/>
                <a:r>
                  <a:rPr lang="en-US" sz="2400" b="1" dirty="0">
                    <a:solidFill>
                      <a:srgbClr val="002060"/>
                    </a:solidFill>
                    <a:latin typeface="Calibri" pitchFamily="34" charset="0"/>
                    <a:ea typeface="ＭＳ Ｐゴシック" pitchFamily="1" charset="-128"/>
                  </a:rPr>
                  <a:t>ECOSYSTEMS</a:t>
                </a:r>
                <a:endParaRPr lang="en-US" sz="1800" dirty="0">
                  <a:solidFill>
                    <a:srgbClr val="002060"/>
                  </a:solidFill>
                  <a:latin typeface="Calibri" pitchFamily="34" charset="0"/>
                  <a:ea typeface="ＭＳ Ｐゴシック" pitchFamily="1" charset="-128"/>
                </a:endParaRPr>
              </a:p>
            </p:txBody>
          </p:sp>
        </p:grpSp>
      </p:grpSp>
      <p:grpSp>
        <p:nvGrpSpPr>
          <p:cNvPr id="5" name="Group 18"/>
          <p:cNvGrpSpPr>
            <a:grpSpLocks/>
          </p:cNvGrpSpPr>
          <p:nvPr/>
        </p:nvGrpSpPr>
        <p:grpSpPr bwMode="auto">
          <a:xfrm>
            <a:off x="228600" y="1752600"/>
            <a:ext cx="2222500" cy="4517625"/>
            <a:chOff x="190500" y="1740294"/>
            <a:chExt cx="2222500" cy="4516778"/>
          </a:xfrm>
        </p:grpSpPr>
        <p:sp>
          <p:nvSpPr>
            <p:cNvPr id="3" name="Text Box 6"/>
            <p:cNvSpPr txBox="1">
              <a:spLocks noChangeArrowheads="1"/>
            </p:cNvSpPr>
            <p:nvPr/>
          </p:nvSpPr>
          <p:spPr bwMode="auto">
            <a:xfrm>
              <a:off x="190500" y="1740294"/>
              <a:ext cx="2222500" cy="400035"/>
            </a:xfrm>
            <a:prstGeom prst="rect">
              <a:avLst/>
            </a:prstGeom>
            <a:noFill/>
            <a:ln w="9525">
              <a:noFill/>
              <a:miter lim="800000"/>
              <a:headEnd/>
              <a:tailEnd/>
            </a:ln>
          </p:spPr>
          <p:txBody>
            <a:bodyPr>
              <a:spAutoFit/>
            </a:bodyPr>
            <a:lstStyle/>
            <a:p>
              <a:pPr algn="ctr" eaLnBrk="0" hangingPunct="0">
                <a:defRPr/>
              </a:pPr>
              <a:r>
                <a:rPr lang="en-US" sz="2000" b="1" dirty="0">
                  <a:solidFill>
                    <a:srgbClr val="002060"/>
                  </a:solidFill>
                  <a:latin typeface="Calibri" pitchFamily="34" charset="0"/>
                  <a:ea typeface="ＭＳ Ｐゴシック" pitchFamily="1" charset="-128"/>
                </a:rPr>
                <a:t>Community DNA</a:t>
              </a:r>
              <a:endParaRPr lang="en-US" sz="2000" dirty="0">
                <a:solidFill>
                  <a:srgbClr val="002060"/>
                </a:solidFill>
                <a:latin typeface="Calibri" pitchFamily="34" charset="0"/>
                <a:ea typeface="ＭＳ Ｐゴシック" pitchFamily="1" charset="-128"/>
              </a:endParaRPr>
            </a:p>
          </p:txBody>
        </p:sp>
        <p:sp>
          <p:nvSpPr>
            <p:cNvPr id="78864" name="Text Box 12"/>
            <p:cNvSpPr txBox="1">
              <a:spLocks noChangeArrowheads="1"/>
            </p:cNvSpPr>
            <p:nvPr/>
          </p:nvSpPr>
          <p:spPr bwMode="auto">
            <a:xfrm>
              <a:off x="374650" y="5426075"/>
              <a:ext cx="1504130" cy="830997"/>
            </a:xfrm>
            <a:prstGeom prst="rect">
              <a:avLst/>
            </a:prstGeom>
            <a:noFill/>
            <a:ln w="9525">
              <a:noFill/>
              <a:miter lim="800000"/>
              <a:headEnd/>
              <a:tailEnd/>
            </a:ln>
          </p:spPr>
          <p:txBody>
            <a:bodyPr wrap="none">
              <a:spAutoFit/>
            </a:bodyPr>
            <a:lstStyle/>
            <a:p>
              <a:r>
                <a:rPr lang="en-US" sz="2400" b="1" dirty="0">
                  <a:solidFill>
                    <a:srgbClr val="002060"/>
                  </a:solidFill>
                  <a:latin typeface="Calibri" pitchFamily="34" charset="0"/>
                  <a:ea typeface="ＭＳ Ｐゴシック" pitchFamily="1" charset="-128"/>
                </a:rPr>
                <a:t>EVOLVING</a:t>
              </a:r>
            </a:p>
            <a:p>
              <a:r>
                <a:rPr lang="en-US" sz="2400" b="1" dirty="0">
                  <a:solidFill>
                    <a:srgbClr val="002060"/>
                  </a:solidFill>
                  <a:latin typeface="Calibri" pitchFamily="34" charset="0"/>
                  <a:ea typeface="ＭＳ Ｐゴシック" pitchFamily="1" charset="-128"/>
                </a:rPr>
                <a:t>GENOMES</a:t>
              </a:r>
            </a:p>
          </p:txBody>
        </p:sp>
        <p:pic>
          <p:nvPicPr>
            <p:cNvPr id="78865" name="Picture 16" descr="metagenomics cover"/>
            <p:cNvPicPr>
              <a:picLocks noChangeAspect="1" noChangeArrowheads="1"/>
            </p:cNvPicPr>
            <p:nvPr/>
          </p:nvPicPr>
          <p:blipFill>
            <a:blip r:embed="rId4" cstate="print"/>
            <a:srcRect/>
            <a:stretch>
              <a:fillRect/>
            </a:stretch>
          </p:blipFill>
          <p:spPr bwMode="auto">
            <a:xfrm>
              <a:off x="217488" y="2187575"/>
              <a:ext cx="2138362" cy="3211513"/>
            </a:xfrm>
            <a:prstGeom prst="rect">
              <a:avLst/>
            </a:prstGeom>
            <a:noFill/>
            <a:ln w="9525">
              <a:noFill/>
              <a:miter lim="800000"/>
              <a:headEnd/>
              <a:tailEnd/>
            </a:ln>
          </p:spPr>
        </p:pic>
      </p:grpSp>
      <p:sp>
        <p:nvSpPr>
          <p:cNvPr id="17" name="Rectangle 16"/>
          <p:cNvSpPr/>
          <p:nvPr/>
        </p:nvSpPr>
        <p:spPr>
          <a:xfrm>
            <a:off x="0" y="838200"/>
            <a:ext cx="9144000" cy="954107"/>
          </a:xfrm>
          <a:prstGeom prst="rect">
            <a:avLst/>
          </a:prstGeom>
        </p:spPr>
        <p:txBody>
          <a:bodyPr wrap="square">
            <a:spAutoFit/>
          </a:bodyPr>
          <a:lstStyle/>
          <a:p>
            <a:pPr algn="ctr">
              <a:defRPr/>
            </a:pPr>
            <a:r>
              <a:rPr lang="en-US" sz="2800" b="1" dirty="0" smtClean="0">
                <a:solidFill>
                  <a:srgbClr val="002060"/>
                </a:solidFill>
                <a:latin typeface="Calibri" pitchFamily="34" charset="0"/>
              </a:rPr>
              <a:t>Links </a:t>
            </a:r>
            <a:r>
              <a:rPr lang="en-US" sz="2800" b="1" dirty="0">
                <a:solidFill>
                  <a:srgbClr val="002060"/>
                </a:solidFill>
                <a:latin typeface="Calibri" pitchFamily="34" charset="0"/>
              </a:rPr>
              <a:t>genomes to </a:t>
            </a:r>
            <a:r>
              <a:rPr lang="en-US" sz="2800" b="1" dirty="0" smtClean="0">
                <a:solidFill>
                  <a:srgbClr val="002060"/>
                </a:solidFill>
                <a:latin typeface="Calibri" pitchFamily="34" charset="0"/>
              </a:rPr>
              <a:t>ecosystems to understand the history of our planet and identify possible sustainable futures</a:t>
            </a:r>
            <a:endParaRPr lang="en-US" sz="2800" b="1" dirty="0">
              <a:solidFill>
                <a:srgbClr val="002060"/>
              </a:solidFill>
              <a:latin typeface="Calibri" pitchFamily="34" charset="0"/>
            </a:endParaRPr>
          </a:p>
        </p:txBody>
      </p:sp>
      <p:grpSp>
        <p:nvGrpSpPr>
          <p:cNvPr id="6" name="Group 19"/>
          <p:cNvGrpSpPr>
            <a:grpSpLocks/>
          </p:cNvGrpSpPr>
          <p:nvPr/>
        </p:nvGrpSpPr>
        <p:grpSpPr bwMode="auto">
          <a:xfrm>
            <a:off x="2209800" y="1752600"/>
            <a:ext cx="3482975" cy="4511675"/>
            <a:chOff x="2209800" y="1730375"/>
            <a:chExt cx="3482975" cy="4510822"/>
          </a:xfrm>
        </p:grpSpPr>
        <p:sp>
          <p:nvSpPr>
            <p:cNvPr id="53252" name="Text Box 7"/>
            <p:cNvSpPr txBox="1">
              <a:spLocks noChangeArrowheads="1"/>
            </p:cNvSpPr>
            <p:nvPr/>
          </p:nvSpPr>
          <p:spPr bwMode="auto">
            <a:xfrm>
              <a:off x="2624137" y="1730375"/>
              <a:ext cx="2971800" cy="396800"/>
            </a:xfrm>
            <a:prstGeom prst="rect">
              <a:avLst/>
            </a:prstGeom>
            <a:noFill/>
            <a:ln w="9525">
              <a:noFill/>
              <a:miter lim="800000"/>
              <a:headEnd/>
              <a:tailEnd/>
            </a:ln>
          </p:spPr>
          <p:txBody>
            <a:bodyPr>
              <a:spAutoFit/>
            </a:bodyPr>
            <a:lstStyle/>
            <a:p>
              <a:pPr algn="ctr" eaLnBrk="0" hangingPunct="0">
                <a:defRPr/>
              </a:pPr>
              <a:r>
                <a:rPr lang="en-US" sz="2000" b="1" dirty="0" err="1">
                  <a:solidFill>
                    <a:srgbClr val="002060"/>
                  </a:solidFill>
                  <a:latin typeface="Calibri" pitchFamily="34" charset="0"/>
                  <a:ea typeface="ＭＳ Ｐゴシック" pitchFamily="1" charset="-128"/>
                </a:rPr>
                <a:t>Ecophysiology</a:t>
              </a:r>
              <a:endParaRPr lang="en-US" sz="2000" b="1" dirty="0">
                <a:solidFill>
                  <a:srgbClr val="002060"/>
                </a:solidFill>
                <a:latin typeface="Calibri" pitchFamily="34" charset="0"/>
                <a:ea typeface="ＭＳ Ｐゴシック" pitchFamily="1" charset="-128"/>
              </a:endParaRPr>
            </a:p>
          </p:txBody>
        </p:sp>
        <p:sp>
          <p:nvSpPr>
            <p:cNvPr id="78859" name="Line 7"/>
            <p:cNvSpPr>
              <a:spLocks noChangeShapeType="1"/>
            </p:cNvSpPr>
            <p:nvPr/>
          </p:nvSpPr>
          <p:spPr bwMode="auto">
            <a:xfrm>
              <a:off x="2209800" y="5835650"/>
              <a:ext cx="685800" cy="0"/>
            </a:xfrm>
            <a:prstGeom prst="line">
              <a:avLst/>
            </a:prstGeom>
            <a:noFill/>
            <a:ln w="76200">
              <a:solidFill>
                <a:srgbClr val="C00000"/>
              </a:solidFill>
              <a:round/>
              <a:headEnd/>
              <a:tailEnd type="triangle" w="med" len="med"/>
            </a:ln>
          </p:spPr>
          <p:txBody>
            <a:bodyPr wrap="none" anchor="ctr"/>
            <a:lstStyle/>
            <a:p>
              <a:endParaRPr lang="en-US">
                <a:solidFill>
                  <a:srgbClr val="002060"/>
                </a:solidFill>
              </a:endParaRPr>
            </a:p>
          </p:txBody>
        </p:sp>
        <p:sp>
          <p:nvSpPr>
            <p:cNvPr id="78860" name="Text Box 13"/>
            <p:cNvSpPr txBox="1">
              <a:spLocks noChangeArrowheads="1"/>
            </p:cNvSpPr>
            <p:nvPr/>
          </p:nvSpPr>
          <p:spPr bwMode="auto">
            <a:xfrm>
              <a:off x="3139758" y="5410200"/>
              <a:ext cx="2002471" cy="830997"/>
            </a:xfrm>
            <a:prstGeom prst="rect">
              <a:avLst/>
            </a:prstGeom>
            <a:noFill/>
            <a:ln w="9525">
              <a:noFill/>
              <a:miter lim="800000"/>
              <a:headEnd/>
              <a:tailEnd/>
            </a:ln>
          </p:spPr>
          <p:txBody>
            <a:bodyPr wrap="none">
              <a:spAutoFit/>
            </a:bodyPr>
            <a:lstStyle/>
            <a:p>
              <a:pPr algn="ctr"/>
              <a:r>
                <a:rPr lang="en-US" sz="2400" b="1" dirty="0">
                  <a:solidFill>
                    <a:srgbClr val="002060"/>
                  </a:solidFill>
                  <a:latin typeface="Calibri" pitchFamily="34" charset="0"/>
                  <a:ea typeface="ＭＳ Ｐゴシック" pitchFamily="1" charset="-128"/>
                </a:rPr>
                <a:t>EVOLVING</a:t>
              </a:r>
            </a:p>
            <a:p>
              <a:pPr algn="ctr"/>
              <a:r>
                <a:rPr lang="en-US" sz="2400" b="1" dirty="0">
                  <a:solidFill>
                    <a:srgbClr val="002060"/>
                  </a:solidFill>
                  <a:latin typeface="Calibri" pitchFamily="34" charset="0"/>
                  <a:ea typeface="ＭＳ Ｐゴシック" pitchFamily="1" charset="-128"/>
                </a:rPr>
                <a:t>POPULATIONS</a:t>
              </a:r>
              <a:endParaRPr lang="en-US" sz="1800" dirty="0">
                <a:solidFill>
                  <a:srgbClr val="002060"/>
                </a:solidFill>
                <a:latin typeface="Calibri" pitchFamily="34" charset="0"/>
                <a:ea typeface="ＭＳ Ｐゴシック" pitchFamily="1" charset="-128"/>
              </a:endParaRPr>
            </a:p>
          </p:txBody>
        </p:sp>
        <p:pic>
          <p:nvPicPr>
            <p:cNvPr id="78861" name="Picture 19" descr="5542196142_b1533fcf6e.jpg"/>
            <p:cNvPicPr>
              <a:picLocks noChangeAspect="1"/>
            </p:cNvPicPr>
            <p:nvPr/>
          </p:nvPicPr>
          <p:blipFill>
            <a:blip r:embed="rId5" cstate="print"/>
            <a:srcRect l="37440" r="4320" b="2162"/>
            <a:stretch>
              <a:fillRect/>
            </a:stretch>
          </p:blipFill>
          <p:spPr bwMode="auto">
            <a:xfrm>
              <a:off x="2873375" y="2232025"/>
              <a:ext cx="2819400" cy="3154363"/>
            </a:xfrm>
            <a:prstGeom prst="rect">
              <a:avLst/>
            </a:prstGeom>
            <a:noFill/>
            <a:ln w="9525">
              <a:noFill/>
              <a:miter lim="800000"/>
              <a:headEnd/>
              <a:tailEnd/>
            </a:ln>
          </p:spPr>
        </p:pic>
        <p:sp>
          <p:nvSpPr>
            <p:cNvPr id="78862" name="TextBox 20"/>
            <p:cNvSpPr txBox="1">
              <a:spLocks noChangeArrowheads="1"/>
            </p:cNvSpPr>
            <p:nvPr/>
          </p:nvSpPr>
          <p:spPr bwMode="auto">
            <a:xfrm>
              <a:off x="2841625" y="5072063"/>
              <a:ext cx="1828800" cy="247650"/>
            </a:xfrm>
            <a:prstGeom prst="rect">
              <a:avLst/>
            </a:prstGeom>
            <a:noFill/>
            <a:ln w="9525">
              <a:noFill/>
              <a:miter lim="800000"/>
              <a:headEnd/>
              <a:tailEnd/>
            </a:ln>
          </p:spPr>
          <p:txBody>
            <a:bodyPr>
              <a:spAutoFit/>
            </a:bodyPr>
            <a:lstStyle/>
            <a:p>
              <a:r>
                <a:rPr lang="en-US" sz="1000" b="1">
                  <a:solidFill>
                    <a:srgbClr val="002060"/>
                  </a:solidFill>
                  <a:latin typeface="Calibri" pitchFamily="34" charset="0"/>
                </a:rPr>
                <a:t>© Michael J. Slezak</a:t>
              </a:r>
            </a:p>
          </p:txBody>
        </p:sp>
      </p:grpSp>
      <p:sp>
        <p:nvSpPr>
          <p:cNvPr id="23" name="Rectangle 22"/>
          <p:cNvSpPr/>
          <p:nvPr/>
        </p:nvSpPr>
        <p:spPr>
          <a:xfrm>
            <a:off x="1336848" y="84951"/>
            <a:ext cx="6495817" cy="861774"/>
          </a:xfrm>
          <a:prstGeom prst="rect">
            <a:avLst/>
          </a:prstGeom>
        </p:spPr>
        <p:txBody>
          <a:bodyPr wrap="none">
            <a:spAutoFit/>
          </a:bodyPr>
          <a:lstStyle/>
          <a:p>
            <a:pPr algn="ctr"/>
            <a:r>
              <a:rPr lang="en-US" sz="5000" b="1" dirty="0" smtClean="0">
                <a:solidFill>
                  <a:schemeClr val="accent5">
                    <a:lumMod val="50000"/>
                  </a:schemeClr>
                </a:solidFill>
                <a:latin typeface="Calibri" pitchFamily="34" charset="0"/>
              </a:rPr>
              <a:t>Genomes to </a:t>
            </a:r>
            <a:r>
              <a:rPr lang="en-US" sz="5000" b="1" dirty="0" err="1" smtClean="0">
                <a:solidFill>
                  <a:schemeClr val="accent5">
                    <a:lumMod val="50000"/>
                  </a:schemeClr>
                </a:solidFill>
                <a:latin typeface="Calibri" pitchFamily="34" charset="0"/>
              </a:rPr>
              <a:t>Phenomes</a:t>
            </a:r>
            <a:r>
              <a:rPr lang="en-US" sz="5000" b="1" dirty="0" smtClean="0">
                <a:solidFill>
                  <a:schemeClr val="accent5">
                    <a:lumMod val="50000"/>
                  </a:schemeClr>
                </a:solidFill>
                <a:latin typeface="Calibri" pitchFamily="34" charset="0"/>
              </a:rPr>
              <a:t> </a:t>
            </a:r>
            <a:endParaRPr lang="en-US" sz="5000" b="1" dirty="0">
              <a:solidFill>
                <a:schemeClr val="accent5">
                  <a:lumMod val="50000"/>
                </a:schemeClr>
              </a:solidFill>
            </a:endParaRPr>
          </a:p>
        </p:txBody>
      </p:sp>
      <p:sp>
        <p:nvSpPr>
          <p:cNvPr id="24" name="TextBox 23"/>
          <p:cNvSpPr txBox="1"/>
          <p:nvPr/>
        </p:nvSpPr>
        <p:spPr>
          <a:xfrm>
            <a:off x="228600" y="6324600"/>
            <a:ext cx="2590800" cy="369332"/>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8F8F8"/>
                </a:solidFill>
                <a:effectLst>
                  <a:outerShdw blurRad="25400" algn="tl" rotWithShape="0">
                    <a:srgbClr val="000000">
                      <a:alpha val="43000"/>
                    </a:srgbClr>
                  </a:outerShdw>
                </a:effectLst>
              </a:rPr>
              <a:t>5 Grand Challenges</a:t>
            </a:r>
            <a:endParaRPr lang="en-US" b="1" spc="150" dirty="0">
              <a:ln w="11430"/>
              <a:solidFill>
                <a:srgbClr val="F8F8F8"/>
              </a:solidFill>
              <a:effectLst>
                <a:outerShdw blurRad="25400" algn="tl" rotWithShape="0">
                  <a:srgbClr val="000000">
                    <a:alpha val="43000"/>
                  </a:srgbClr>
                </a:outerShdw>
              </a:effectLst>
            </a:endParaRPr>
          </a:p>
        </p:txBody>
      </p:sp>
      <p:pic>
        <p:nvPicPr>
          <p:cNvPr id="25" name="Picture 6"/>
          <p:cNvPicPr>
            <a:picLocks noChangeAspect="1" noChangeArrowheads="1"/>
          </p:cNvPicPr>
          <p:nvPr/>
        </p:nvPicPr>
        <p:blipFill>
          <a:blip r:embed="rId6" cstate="print"/>
          <a:srcRect/>
          <a:stretch>
            <a:fillRect/>
          </a:stretch>
        </p:blipFill>
        <p:spPr bwMode="auto">
          <a:xfrm>
            <a:off x="4191000" y="6172200"/>
            <a:ext cx="2455862" cy="685800"/>
          </a:xfrm>
          <a:prstGeom prst="rect">
            <a:avLst/>
          </a:prstGeom>
          <a:solidFill>
            <a:schemeClr val="tx1"/>
          </a:solidFill>
          <a:ln w="9525">
            <a:noFill/>
            <a:miter lim="800000"/>
            <a:headEnd/>
            <a:tailEnd/>
          </a:ln>
        </p:spPr>
      </p:pic>
    </p:spTree>
    <p:extLst>
      <p:ext uri="{BB962C8B-B14F-4D97-AF65-F5344CB8AC3E}">
        <p14:creationId xmlns:p14="http://schemas.microsoft.com/office/powerpoint/2010/main" xmlns="" val="340445743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68063" cy="2031325"/>
          </a:xfrm>
          <a:prstGeom prst="rect">
            <a:avLst/>
          </a:prstGeom>
          <a:noFill/>
        </p:spPr>
        <p:txBody>
          <a:bodyPr wrap="square" rtlCol="0">
            <a:spAutoFit/>
          </a:bodyPr>
          <a:lstStyle/>
          <a:p>
            <a:pPr algn="ctr"/>
            <a:r>
              <a:rPr lang="en-US" sz="4200" b="1" dirty="0" smtClean="0">
                <a:solidFill>
                  <a:schemeClr val="accent5">
                    <a:lumMod val="50000"/>
                  </a:schemeClr>
                </a:solidFill>
              </a:rPr>
              <a:t>Organism - Environment Interactions</a:t>
            </a:r>
          </a:p>
          <a:p>
            <a:pPr algn="ctr"/>
            <a:r>
              <a:rPr lang="en-US" sz="4200" b="1" dirty="0" smtClean="0">
                <a:solidFill>
                  <a:schemeClr val="accent5">
                    <a:lumMod val="50000"/>
                  </a:schemeClr>
                </a:solidFill>
              </a:rPr>
              <a:t>in a Changing World</a:t>
            </a:r>
          </a:p>
          <a:p>
            <a:pPr algn="ctr"/>
            <a:endParaRPr lang="en-US" sz="4200" dirty="0">
              <a:solidFill>
                <a:schemeClr val="accent5">
                  <a:lumMod val="50000"/>
                </a:schemeClr>
              </a:solidFill>
            </a:endParaRPr>
          </a:p>
        </p:txBody>
      </p:sp>
      <p:pic>
        <p:nvPicPr>
          <p:cNvPr id="11" name="Picture 10" descr="DDU10.Jan22.10.jpg"/>
          <p:cNvPicPr>
            <a:picLocks noChangeAspect="1"/>
          </p:cNvPicPr>
          <p:nvPr/>
        </p:nvPicPr>
        <p:blipFill>
          <a:blip r:embed="rId3" cstate="print"/>
          <a:stretch>
            <a:fillRect/>
          </a:stretch>
        </p:blipFill>
        <p:spPr>
          <a:xfrm>
            <a:off x="0" y="3200400"/>
            <a:ext cx="2971800" cy="2466473"/>
          </a:xfrm>
          <a:prstGeom prst="rect">
            <a:avLst/>
          </a:prstGeom>
        </p:spPr>
      </p:pic>
      <p:pic>
        <p:nvPicPr>
          <p:cNvPr id="12" name="Picture 11" descr="SnwPtrl2.DDU.Jan.10.jpg"/>
          <p:cNvPicPr>
            <a:picLocks noChangeAspect="1"/>
          </p:cNvPicPr>
          <p:nvPr/>
        </p:nvPicPr>
        <p:blipFill>
          <a:blip r:embed="rId4" cstate="print"/>
          <a:srcRect l="12121" t="6019" r="12121" b="3010"/>
          <a:stretch>
            <a:fillRect/>
          </a:stretch>
        </p:blipFill>
        <p:spPr>
          <a:xfrm>
            <a:off x="2971800" y="3200400"/>
            <a:ext cx="3077922" cy="2438400"/>
          </a:xfrm>
          <a:prstGeom prst="rect">
            <a:avLst/>
          </a:prstGeom>
        </p:spPr>
      </p:pic>
      <p:pic>
        <p:nvPicPr>
          <p:cNvPr id="13" name="Picture 12" descr="SnwPtrl28.DDU.midJan.10.jpg"/>
          <p:cNvPicPr>
            <a:picLocks noChangeAspect="1"/>
          </p:cNvPicPr>
          <p:nvPr/>
        </p:nvPicPr>
        <p:blipFill>
          <a:blip r:embed="rId5" cstate="print"/>
          <a:stretch>
            <a:fillRect/>
          </a:stretch>
        </p:blipFill>
        <p:spPr>
          <a:xfrm>
            <a:off x="6022903" y="4762899"/>
            <a:ext cx="3121097" cy="2095101"/>
          </a:xfrm>
          <a:prstGeom prst="rect">
            <a:avLst/>
          </a:prstGeom>
        </p:spPr>
      </p:pic>
      <p:pic>
        <p:nvPicPr>
          <p:cNvPr id="14" name="Picture 13" descr="SnwPtrl.Snow19.DDU.Jan.10.jpg"/>
          <p:cNvPicPr>
            <a:picLocks noChangeAspect="1"/>
          </p:cNvPicPr>
          <p:nvPr/>
        </p:nvPicPr>
        <p:blipFill>
          <a:blip r:embed="rId6" cstate="print"/>
          <a:stretch>
            <a:fillRect/>
          </a:stretch>
        </p:blipFill>
        <p:spPr>
          <a:xfrm>
            <a:off x="6039853" y="2692814"/>
            <a:ext cx="3104147" cy="2083723"/>
          </a:xfrm>
          <a:prstGeom prst="rect">
            <a:avLst/>
          </a:prstGeom>
        </p:spPr>
      </p:pic>
      <p:sp>
        <p:nvSpPr>
          <p:cNvPr id="15" name="Rectangle 14"/>
          <p:cNvSpPr/>
          <p:nvPr/>
        </p:nvSpPr>
        <p:spPr>
          <a:xfrm>
            <a:off x="0" y="1219200"/>
            <a:ext cx="9300410" cy="2308324"/>
          </a:xfrm>
          <a:prstGeom prst="rect">
            <a:avLst/>
          </a:prstGeom>
        </p:spPr>
        <p:txBody>
          <a:bodyPr wrap="square">
            <a:spAutoFit/>
          </a:bodyPr>
          <a:lstStyle/>
          <a:p>
            <a:r>
              <a:rPr lang="en-US" sz="2400" b="1" dirty="0" smtClean="0">
                <a:solidFill>
                  <a:schemeClr val="accent4">
                    <a:lumMod val="50000"/>
                  </a:schemeClr>
                </a:solidFill>
                <a:cs typeface="Arial"/>
              </a:rPr>
              <a:t>Understanding species adaptation or extinction requires el</a:t>
            </a:r>
            <a:r>
              <a:rPr lang="en-US" sz="2400" b="1" dirty="0" smtClean="0">
                <a:solidFill>
                  <a:schemeClr val="accent4">
                    <a:lumMod val="50000"/>
                  </a:schemeClr>
                </a:solidFill>
                <a:latin typeface="+mj-lt"/>
                <a:cs typeface="Arial"/>
              </a:rPr>
              <a:t>ucidating </a:t>
            </a:r>
            <a:r>
              <a:rPr lang="en-US" sz="2400" b="1" dirty="0" smtClean="0">
                <a:solidFill>
                  <a:srgbClr val="002060"/>
                </a:solidFill>
                <a:latin typeface="+mj-lt"/>
                <a:cs typeface="Arial"/>
              </a:rPr>
              <a:t>mechanisms</a:t>
            </a:r>
            <a:r>
              <a:rPr lang="en-US" sz="2400" b="1" dirty="0" smtClean="0">
                <a:solidFill>
                  <a:schemeClr val="accent4">
                    <a:lumMod val="50000"/>
                  </a:schemeClr>
                </a:solidFill>
                <a:latin typeface="+mj-lt"/>
                <a:cs typeface="Arial"/>
              </a:rPr>
              <a:t> that regulate morphology, physiology,  and behavior in </a:t>
            </a:r>
            <a:r>
              <a:rPr lang="en-US" sz="2400" b="1" i="1" dirty="0" smtClean="0">
                <a:solidFill>
                  <a:srgbClr val="C00000"/>
                </a:solidFill>
                <a:latin typeface="+mj-lt"/>
                <a:cs typeface="Arial"/>
              </a:rPr>
              <a:t>anticipation</a:t>
            </a:r>
            <a:r>
              <a:rPr lang="en-US" sz="2400" b="1" dirty="0" smtClean="0">
                <a:solidFill>
                  <a:srgbClr val="C00000"/>
                </a:solidFill>
                <a:latin typeface="+mj-lt"/>
                <a:cs typeface="Arial"/>
              </a:rPr>
              <a:t> </a:t>
            </a:r>
            <a:r>
              <a:rPr lang="en-US" sz="2400" b="1" dirty="0" smtClean="0">
                <a:solidFill>
                  <a:schemeClr val="accent4">
                    <a:lumMod val="50000"/>
                  </a:schemeClr>
                </a:solidFill>
                <a:latin typeface="+mj-lt"/>
                <a:cs typeface="Arial"/>
              </a:rPr>
              <a:t>of predictable events such as day/night cycles, and rapid facultative changes that occur </a:t>
            </a:r>
            <a:r>
              <a:rPr lang="en-US" sz="2400" b="1" i="1" dirty="0" smtClean="0">
                <a:solidFill>
                  <a:srgbClr val="C00000"/>
                </a:solidFill>
                <a:latin typeface="+mj-lt"/>
                <a:cs typeface="Arial"/>
              </a:rPr>
              <a:t>during</a:t>
            </a:r>
            <a:r>
              <a:rPr lang="en-US" sz="2400" b="1" i="1" dirty="0" smtClean="0">
                <a:solidFill>
                  <a:schemeClr val="accent4">
                    <a:lumMod val="50000"/>
                  </a:schemeClr>
                </a:solidFill>
                <a:latin typeface="+mj-lt"/>
                <a:cs typeface="Arial"/>
              </a:rPr>
              <a:t> and </a:t>
            </a:r>
            <a:r>
              <a:rPr lang="en-US" sz="2400" b="1" i="1" dirty="0" smtClean="0">
                <a:solidFill>
                  <a:srgbClr val="C00000"/>
                </a:solidFill>
                <a:latin typeface="+mj-lt"/>
                <a:cs typeface="Arial"/>
              </a:rPr>
              <a:t>after</a:t>
            </a:r>
            <a:r>
              <a:rPr lang="en-US" sz="2400" b="1" i="1" dirty="0" smtClean="0">
                <a:solidFill>
                  <a:schemeClr val="accent4">
                    <a:lumMod val="50000"/>
                  </a:schemeClr>
                </a:solidFill>
                <a:latin typeface="+mj-lt"/>
                <a:cs typeface="Arial"/>
              </a:rPr>
              <a:t> </a:t>
            </a:r>
            <a:r>
              <a:rPr lang="en-US" sz="2400" b="1" dirty="0" smtClean="0">
                <a:solidFill>
                  <a:schemeClr val="accent4">
                    <a:lumMod val="50000"/>
                  </a:schemeClr>
                </a:solidFill>
                <a:latin typeface="+mj-lt"/>
                <a:cs typeface="Arial"/>
              </a:rPr>
              <a:t>unpredictable events</a:t>
            </a:r>
            <a:r>
              <a:rPr lang="en-US" sz="2400" b="1" i="1" dirty="0" smtClean="0">
                <a:solidFill>
                  <a:schemeClr val="accent4">
                    <a:lumMod val="50000"/>
                  </a:schemeClr>
                </a:solidFill>
                <a:latin typeface="+mj-lt"/>
                <a:cs typeface="Arial"/>
              </a:rPr>
              <a:t> </a:t>
            </a:r>
          </a:p>
          <a:p>
            <a:r>
              <a:rPr lang="en-US" sz="2400" b="1" dirty="0" smtClean="0">
                <a:solidFill>
                  <a:schemeClr val="accent4">
                    <a:lumMod val="50000"/>
                  </a:schemeClr>
                </a:solidFill>
                <a:latin typeface="+mj-lt"/>
                <a:cs typeface="Arial"/>
              </a:rPr>
              <a:t>such as severe storms or climate change.</a:t>
            </a:r>
          </a:p>
          <a:p>
            <a:endParaRPr lang="en-US" sz="2400" b="1" dirty="0">
              <a:solidFill>
                <a:schemeClr val="bg1"/>
              </a:solidFill>
              <a:latin typeface="+mj-lt"/>
              <a:cs typeface="Arial"/>
            </a:endParaRPr>
          </a:p>
        </p:txBody>
      </p:sp>
      <p:sp>
        <p:nvSpPr>
          <p:cNvPr id="17" name="TextBox 16"/>
          <p:cNvSpPr txBox="1"/>
          <p:nvPr/>
        </p:nvSpPr>
        <p:spPr>
          <a:xfrm>
            <a:off x="3124200" y="5638800"/>
            <a:ext cx="2915798" cy="461665"/>
          </a:xfrm>
          <a:prstGeom prst="rect">
            <a:avLst/>
          </a:prstGeom>
          <a:noFill/>
        </p:spPr>
        <p:txBody>
          <a:bodyPr wrap="none" rtlCol="0">
            <a:spAutoFit/>
          </a:bodyPr>
          <a:lstStyle/>
          <a:p>
            <a:r>
              <a:rPr lang="en-US" sz="2400" b="1" dirty="0" smtClean="0">
                <a:solidFill>
                  <a:srgbClr val="002060"/>
                </a:solidFill>
              </a:rPr>
              <a:t>Antarctic snow petrel</a:t>
            </a:r>
            <a:endParaRPr lang="en-US" sz="2400" b="1" dirty="0">
              <a:solidFill>
                <a:srgbClr val="002060"/>
              </a:solidFill>
            </a:endParaRPr>
          </a:p>
        </p:txBody>
      </p:sp>
      <p:sp>
        <p:nvSpPr>
          <p:cNvPr id="9" name="TextBox 8"/>
          <p:cNvSpPr txBox="1"/>
          <p:nvPr/>
        </p:nvSpPr>
        <p:spPr>
          <a:xfrm>
            <a:off x="3048000" y="6248400"/>
            <a:ext cx="2590800" cy="369332"/>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8F8F8"/>
                </a:solidFill>
                <a:effectLst>
                  <a:outerShdw blurRad="25400" algn="tl" rotWithShape="0">
                    <a:srgbClr val="000000">
                      <a:alpha val="43000"/>
                    </a:srgbClr>
                  </a:outerShdw>
                </a:effectLst>
              </a:rPr>
              <a:t>5 Grand Challenges</a:t>
            </a:r>
            <a:endParaRPr lang="en-US" b="1" spc="150" dirty="0">
              <a:ln w="11430"/>
              <a:solidFill>
                <a:srgbClr val="F8F8F8"/>
              </a:solidFill>
              <a:effectLst>
                <a:outerShdw blurRad="25400" algn="tl" rotWithShape="0">
                  <a:srgbClr val="000000">
                    <a:alpha val="43000"/>
                  </a:srgbClr>
                </a:outerShdw>
              </a:effectLst>
            </a:endParaRPr>
          </a:p>
        </p:txBody>
      </p:sp>
      <p:pic>
        <p:nvPicPr>
          <p:cNvPr id="10" name="Picture 6"/>
          <p:cNvPicPr>
            <a:picLocks noChangeAspect="1" noChangeArrowheads="1"/>
          </p:cNvPicPr>
          <p:nvPr/>
        </p:nvPicPr>
        <p:blipFill>
          <a:blip r:embed="rId7" cstate="print"/>
          <a:srcRect/>
          <a:stretch>
            <a:fillRect/>
          </a:stretch>
        </p:blipFill>
        <p:spPr bwMode="auto">
          <a:xfrm>
            <a:off x="0" y="6172200"/>
            <a:ext cx="2455862" cy="685800"/>
          </a:xfrm>
          <a:prstGeom prst="rect">
            <a:avLst/>
          </a:prstGeom>
          <a:solidFill>
            <a:schemeClr val="tx1"/>
          </a:solidFill>
          <a:ln w="9525">
            <a:noFill/>
            <a:miter lim="800000"/>
            <a:headEnd/>
            <a:tailEnd/>
          </a:ln>
        </p:spPr>
      </p:pic>
    </p:spTree>
    <p:extLst>
      <p:ext uri="{BB962C8B-B14F-4D97-AF65-F5344CB8AC3E}">
        <p14:creationId xmlns:p14="http://schemas.microsoft.com/office/powerpoint/2010/main" xmlns="" val="42754743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1"/>
          <p:cNvSpPr txBox="1">
            <a:spLocks noChangeArrowheads="1"/>
          </p:cNvSpPr>
          <p:nvPr/>
        </p:nvSpPr>
        <p:spPr bwMode="auto">
          <a:xfrm>
            <a:off x="84224" y="558478"/>
            <a:ext cx="8987589" cy="1001386"/>
          </a:xfrm>
          <a:prstGeom prst="rect">
            <a:avLst/>
          </a:prstGeom>
          <a:noFill/>
          <a:ln w="9525">
            <a:noFill/>
            <a:round/>
            <a:headEnd/>
            <a:tailEnd/>
          </a:ln>
        </p:spPr>
        <p:txBody>
          <a:bodyPr lIns="0" tIns="0" rIns="0" bIns="0"/>
          <a:lstStyle/>
          <a:p>
            <a:pPr algn="ct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GB" sz="2800" b="1" dirty="0" smtClean="0">
                <a:solidFill>
                  <a:srgbClr val="002060"/>
                </a:solidFill>
                <a:latin typeface="+mj-lt"/>
                <a:ea typeface="msgothic"/>
                <a:cs typeface="msgothic"/>
              </a:rPr>
              <a:t>Understanding  biodiversity requires an </a:t>
            </a:r>
            <a:r>
              <a:rPr lang="en-GB" sz="2800" b="1" dirty="0">
                <a:solidFill>
                  <a:srgbClr val="002060"/>
                </a:solidFill>
                <a:latin typeface="+mj-lt"/>
                <a:ea typeface="msgothic"/>
                <a:cs typeface="msgothic"/>
              </a:rPr>
              <a:t>integrated science of </a:t>
            </a:r>
            <a:r>
              <a:rPr lang="en-GB" sz="2800" b="1" dirty="0" smtClean="0">
                <a:solidFill>
                  <a:srgbClr val="002060"/>
                </a:solidFill>
                <a:latin typeface="+mj-lt"/>
                <a:ea typeface="msgothic"/>
                <a:cs typeface="msgothic"/>
              </a:rPr>
              <a:t>climate and biodiversity </a:t>
            </a:r>
            <a:r>
              <a:rPr lang="en-GB" sz="2800" b="1" dirty="0">
                <a:solidFill>
                  <a:srgbClr val="002060"/>
                </a:solidFill>
                <a:latin typeface="+mj-lt"/>
                <a:ea typeface="msgothic"/>
                <a:cs typeface="msgothic"/>
              </a:rPr>
              <a:t>assessment </a:t>
            </a:r>
            <a:r>
              <a:rPr lang="en-GB" sz="2800" b="1" dirty="0" smtClean="0">
                <a:solidFill>
                  <a:srgbClr val="002060"/>
                </a:solidFill>
                <a:latin typeface="+mj-lt"/>
                <a:ea typeface="msgothic"/>
                <a:cs typeface="msgothic"/>
              </a:rPr>
              <a:t>that uses </a:t>
            </a:r>
            <a:r>
              <a:rPr lang="en-GB" sz="2800" b="1" dirty="0">
                <a:solidFill>
                  <a:srgbClr val="002060"/>
                </a:solidFill>
                <a:latin typeface="+mj-lt"/>
                <a:ea typeface="msgothic"/>
                <a:cs typeface="msgothic"/>
              </a:rPr>
              <a:t>multiple sources and approaches.</a:t>
            </a:r>
          </a:p>
        </p:txBody>
      </p:sp>
      <p:pic>
        <p:nvPicPr>
          <p:cNvPr id="46084" name="Picture 3"/>
          <p:cNvPicPr>
            <a:picLocks noChangeAspect="1" noChangeArrowheads="1"/>
          </p:cNvPicPr>
          <p:nvPr/>
        </p:nvPicPr>
        <p:blipFill>
          <a:blip r:embed="rId3" cstate="print"/>
          <a:srcRect/>
          <a:stretch>
            <a:fillRect/>
          </a:stretch>
        </p:blipFill>
        <p:spPr bwMode="auto">
          <a:xfrm>
            <a:off x="1143000" y="1828800"/>
            <a:ext cx="6677695" cy="4258121"/>
          </a:xfrm>
          <a:prstGeom prst="rect">
            <a:avLst/>
          </a:prstGeom>
          <a:noFill/>
          <a:ln w="9525">
            <a:noFill/>
            <a:round/>
            <a:headEnd/>
            <a:tailEnd/>
          </a:ln>
        </p:spPr>
      </p:pic>
      <p:grpSp>
        <p:nvGrpSpPr>
          <p:cNvPr id="2" name="Group 1"/>
          <p:cNvGrpSpPr/>
          <p:nvPr/>
        </p:nvGrpSpPr>
        <p:grpSpPr>
          <a:xfrm>
            <a:off x="1143000" y="5638800"/>
            <a:ext cx="3161465" cy="454945"/>
            <a:chOff x="816142" y="6151897"/>
            <a:chExt cx="3161465" cy="454945"/>
          </a:xfrm>
        </p:grpSpPr>
        <p:sp>
          <p:nvSpPr>
            <p:cNvPr id="46085" name="Text Box 4"/>
            <p:cNvSpPr txBox="1">
              <a:spLocks noChangeArrowheads="1"/>
            </p:cNvSpPr>
            <p:nvPr/>
          </p:nvSpPr>
          <p:spPr bwMode="auto">
            <a:xfrm>
              <a:off x="840707" y="6151897"/>
              <a:ext cx="3136900" cy="261937"/>
            </a:xfrm>
            <a:prstGeom prst="rect">
              <a:avLst/>
            </a:prstGeom>
            <a:noFill/>
            <a:ln w="9525">
              <a:noFill/>
              <a:round/>
              <a:headEnd/>
              <a:tailEnd/>
            </a:ln>
          </p:spPr>
          <p:txBody>
            <a:bodyPr lIns="0" tIns="0" rIns="0" bIns="0"/>
            <a:lstStyle/>
            <a:p>
              <a:pPr>
                <a:tabLst>
                  <a:tab pos="655638" algn="l"/>
                  <a:tab pos="1312863" algn="l"/>
                  <a:tab pos="1968500" algn="l"/>
                  <a:tab pos="2625725" algn="l"/>
                  <a:tab pos="3282950" algn="l"/>
                </a:tabLst>
              </a:pPr>
              <a:r>
                <a:rPr lang="en-GB" sz="1200" b="1" dirty="0">
                  <a:solidFill>
                    <a:schemeClr val="accent1">
                      <a:lumMod val="60000"/>
                      <a:lumOff val="40000"/>
                    </a:schemeClr>
                  </a:solidFill>
                  <a:latin typeface="+mj-lt"/>
                  <a:ea typeface="msgothic"/>
                  <a:cs typeface="msgothic"/>
                </a:rPr>
                <a:t>T P Dawson et al. Science 2011;332:53-58</a:t>
              </a:r>
            </a:p>
          </p:txBody>
        </p:sp>
        <p:sp>
          <p:nvSpPr>
            <p:cNvPr id="46086" name="Text Box 5"/>
            <p:cNvSpPr txBox="1">
              <a:spLocks noChangeArrowheads="1"/>
            </p:cNvSpPr>
            <p:nvPr/>
          </p:nvSpPr>
          <p:spPr bwMode="auto">
            <a:xfrm>
              <a:off x="816142" y="6362367"/>
              <a:ext cx="1254125" cy="244475"/>
            </a:xfrm>
            <a:prstGeom prst="rect">
              <a:avLst/>
            </a:prstGeom>
            <a:noFill/>
            <a:ln w="9525">
              <a:noFill/>
              <a:round/>
              <a:headEnd/>
              <a:tailEnd/>
            </a:ln>
          </p:spPr>
          <p:txBody>
            <a:bodyPr lIns="0" tIns="0" rIns="0" bIns="0"/>
            <a:lstStyle/>
            <a:p>
              <a:pPr marL="76200" indent="-76200">
                <a:tabLst>
                  <a:tab pos="655638" algn="l"/>
                  <a:tab pos="1312863" algn="l"/>
                  <a:tab pos="1968500" algn="l"/>
                  <a:tab pos="2625725" algn="l"/>
                  <a:tab pos="3282950" algn="l"/>
                  <a:tab pos="3938588" algn="l"/>
                  <a:tab pos="4595813" algn="l"/>
                </a:tabLst>
              </a:pPr>
              <a:r>
                <a:rPr lang="en-GB" sz="900" b="1" dirty="0">
                  <a:solidFill>
                    <a:schemeClr val="accent1">
                      <a:lumMod val="60000"/>
                      <a:lumOff val="40000"/>
                    </a:schemeClr>
                  </a:solidFill>
                  <a:latin typeface="Arial" pitchFamily="34" charset="0"/>
                  <a:ea typeface="msgothic"/>
                  <a:cs typeface="msgothic"/>
                </a:rPr>
                <a:t>Published by </a:t>
              </a:r>
              <a:r>
                <a:rPr lang="en-GB" sz="900" b="1" dirty="0" smtClean="0">
                  <a:solidFill>
                    <a:schemeClr val="accent1">
                      <a:lumMod val="60000"/>
                      <a:lumOff val="40000"/>
                    </a:schemeClr>
                  </a:solidFill>
                  <a:latin typeface="Arial" pitchFamily="34" charset="0"/>
                  <a:ea typeface="msgothic"/>
                  <a:cs typeface="msgothic"/>
                </a:rPr>
                <a:t>AAAS</a:t>
              </a:r>
            </a:p>
          </p:txBody>
        </p:sp>
      </p:grpSp>
      <p:sp>
        <p:nvSpPr>
          <p:cNvPr id="7" name="TextBox 6"/>
          <p:cNvSpPr txBox="1"/>
          <p:nvPr/>
        </p:nvSpPr>
        <p:spPr>
          <a:xfrm>
            <a:off x="2937984" y="-36096"/>
            <a:ext cx="3449278" cy="769441"/>
          </a:xfrm>
          <a:prstGeom prst="rect">
            <a:avLst/>
          </a:prstGeom>
          <a:noFill/>
        </p:spPr>
        <p:txBody>
          <a:bodyPr wrap="none">
            <a:spAutoFit/>
          </a:bodyPr>
          <a:lstStyle/>
          <a:p>
            <a:pPr>
              <a:defRPr/>
            </a:pPr>
            <a:r>
              <a:rPr lang="en-US" sz="4400" b="1" dirty="0">
                <a:solidFill>
                  <a:schemeClr val="accent5">
                    <a:lumMod val="50000"/>
                  </a:schemeClr>
                </a:solidFill>
                <a:latin typeface="+mj-lt"/>
              </a:rPr>
              <a:t>BIODIVERSITY</a:t>
            </a:r>
          </a:p>
        </p:txBody>
      </p:sp>
      <p:sp>
        <p:nvSpPr>
          <p:cNvPr id="8" name="TextBox 7"/>
          <p:cNvSpPr txBox="1"/>
          <p:nvPr/>
        </p:nvSpPr>
        <p:spPr>
          <a:xfrm>
            <a:off x="3505200" y="6324600"/>
            <a:ext cx="2590800" cy="369332"/>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8F8F8"/>
                </a:solidFill>
                <a:effectLst>
                  <a:outerShdw blurRad="25400" algn="tl" rotWithShape="0">
                    <a:srgbClr val="000000">
                      <a:alpha val="43000"/>
                    </a:srgbClr>
                  </a:outerShdw>
                </a:effectLst>
              </a:rPr>
              <a:t>5 Grand Challenges</a:t>
            </a:r>
            <a:endParaRPr lang="en-US" b="1" spc="150" dirty="0">
              <a:ln w="11430"/>
              <a:solidFill>
                <a:srgbClr val="F8F8F8"/>
              </a:solidFill>
              <a:effectLst>
                <a:outerShdw blurRad="25400" algn="tl" rotWithShape="0">
                  <a:srgbClr val="000000">
                    <a:alpha val="43000"/>
                  </a:srgbClr>
                </a:outerShdw>
              </a:effectLst>
            </a:endParaRPr>
          </a:p>
        </p:txBody>
      </p:sp>
      <p:pic>
        <p:nvPicPr>
          <p:cNvPr id="9" name="Picture 6"/>
          <p:cNvPicPr>
            <a:picLocks noChangeAspect="1" noChangeArrowheads="1"/>
          </p:cNvPicPr>
          <p:nvPr/>
        </p:nvPicPr>
        <p:blipFill>
          <a:blip r:embed="rId4" cstate="print"/>
          <a:srcRect/>
          <a:stretch>
            <a:fillRect/>
          </a:stretch>
        </p:blipFill>
        <p:spPr bwMode="auto">
          <a:xfrm>
            <a:off x="0" y="6172200"/>
            <a:ext cx="2455862" cy="685800"/>
          </a:xfrm>
          <a:prstGeom prst="rect">
            <a:avLst/>
          </a:prstGeom>
          <a:solidFill>
            <a:schemeClr val="tx1"/>
          </a:solidFill>
          <a:ln w="9525">
            <a:noFill/>
            <a:miter lim="800000"/>
            <a:headEnd/>
            <a:tailEnd/>
          </a:ln>
        </p:spPr>
      </p:pic>
    </p:spTree>
    <p:extLst>
      <p:ext uri="{BB962C8B-B14F-4D97-AF65-F5344CB8AC3E}">
        <p14:creationId xmlns:p14="http://schemas.microsoft.com/office/powerpoint/2010/main" xmlns="" val="170196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4"/>
          <p:cNvSpPr txBox="1">
            <a:spLocks noChangeArrowheads="1"/>
          </p:cNvSpPr>
          <p:nvPr/>
        </p:nvSpPr>
        <p:spPr bwMode="auto">
          <a:xfrm>
            <a:off x="228600" y="1295400"/>
            <a:ext cx="9144000" cy="954107"/>
          </a:xfrm>
          <a:prstGeom prst="rect">
            <a:avLst/>
          </a:prstGeom>
          <a:noFill/>
          <a:ln w="9525">
            <a:noFill/>
            <a:miter lim="800000"/>
            <a:headEnd/>
            <a:tailEnd/>
          </a:ln>
        </p:spPr>
        <p:txBody>
          <a:bodyPr wrap="square">
            <a:spAutoFit/>
          </a:bodyPr>
          <a:lstStyle/>
          <a:p>
            <a:pPr>
              <a:defRPr/>
            </a:pPr>
            <a:r>
              <a:rPr lang="en-US" sz="2800" b="1" dirty="0" smtClean="0">
                <a:solidFill>
                  <a:srgbClr val="002060"/>
                </a:solidFill>
                <a:latin typeface="+mj-lt"/>
              </a:rPr>
              <a:t>A multi year effort to </a:t>
            </a:r>
            <a:r>
              <a:rPr lang="en-US" sz="2800" b="1" dirty="0">
                <a:solidFill>
                  <a:srgbClr val="002060"/>
                </a:solidFill>
                <a:latin typeface="+mj-lt"/>
              </a:rPr>
              <a:t>characterize the dimensions of biodiversity </a:t>
            </a:r>
            <a:r>
              <a:rPr lang="en-US" sz="2800" b="1" dirty="0" smtClean="0">
                <a:solidFill>
                  <a:srgbClr val="002060"/>
                </a:solidFill>
                <a:latin typeface="+mj-lt"/>
              </a:rPr>
              <a:t>at the intersections of three areas</a:t>
            </a:r>
          </a:p>
        </p:txBody>
      </p:sp>
      <p:grpSp>
        <p:nvGrpSpPr>
          <p:cNvPr id="2" name="Group 15"/>
          <p:cNvGrpSpPr>
            <a:grpSpLocks/>
          </p:cNvGrpSpPr>
          <p:nvPr/>
        </p:nvGrpSpPr>
        <p:grpSpPr bwMode="auto">
          <a:xfrm>
            <a:off x="457200" y="2438400"/>
            <a:ext cx="4265734" cy="3405009"/>
            <a:chOff x="4699416" y="1670688"/>
            <a:chExt cx="4147279" cy="4200178"/>
          </a:xfrm>
        </p:grpSpPr>
        <p:pic>
          <p:nvPicPr>
            <p:cNvPr id="92167" name="Picture 3"/>
            <p:cNvPicPr>
              <a:picLocks noChangeAspect="1" noChangeArrowheads="1"/>
            </p:cNvPicPr>
            <p:nvPr/>
          </p:nvPicPr>
          <p:blipFill>
            <a:blip r:embed="rId3" cstate="print">
              <a:lum bright="-2000" contrast="-3000"/>
            </a:blip>
            <a:srcRect/>
            <a:stretch>
              <a:fillRect/>
            </a:stretch>
          </p:blipFill>
          <p:spPr bwMode="auto">
            <a:xfrm>
              <a:off x="4699416" y="1670688"/>
              <a:ext cx="4147279" cy="4200178"/>
            </a:xfrm>
            <a:prstGeom prst="rect">
              <a:avLst/>
            </a:prstGeom>
            <a:noFill/>
            <a:ln w="9525">
              <a:noFill/>
              <a:miter lim="800000"/>
              <a:headEnd/>
              <a:tailEnd/>
            </a:ln>
          </p:spPr>
        </p:pic>
        <p:sp>
          <p:nvSpPr>
            <p:cNvPr id="22" name="TextBox 21"/>
            <p:cNvSpPr txBox="1"/>
            <p:nvPr/>
          </p:nvSpPr>
          <p:spPr>
            <a:xfrm>
              <a:off x="4699416" y="2849054"/>
              <a:ext cx="899927" cy="416048"/>
            </a:xfrm>
            <a:prstGeom prst="rect">
              <a:avLst/>
            </a:prstGeom>
            <a:solidFill>
              <a:schemeClr val="bg1"/>
            </a:solidFill>
          </p:spPr>
          <p:txBody>
            <a:bodyPr>
              <a:spAutoFit/>
            </a:bodyPr>
            <a:lstStyle/>
            <a:p>
              <a:pPr>
                <a:defRPr/>
              </a:pPr>
              <a:r>
                <a:rPr lang="en-US" sz="2100" dirty="0">
                  <a:solidFill>
                    <a:srgbClr val="FF0000"/>
                  </a:solidFill>
                  <a:latin typeface="+mj-lt"/>
                  <a:ea typeface="Arial Unicode MS" pitchFamily="34" charset="-128"/>
                  <a:cs typeface="Arial Unicode MS" pitchFamily="34" charset="-128"/>
                </a:rPr>
                <a:t>Target</a:t>
              </a:r>
            </a:p>
          </p:txBody>
        </p:sp>
        <p:cxnSp>
          <p:nvCxnSpPr>
            <p:cNvPr id="23" name="Curved Connector 22"/>
            <p:cNvCxnSpPr/>
            <p:nvPr/>
          </p:nvCxnSpPr>
          <p:spPr>
            <a:xfrm>
              <a:off x="5516810" y="3070868"/>
              <a:ext cx="1409408" cy="884498"/>
            </a:xfrm>
            <a:prstGeom prst="curvedConnector3">
              <a:avLst>
                <a:gd name="adj1" fmla="val 50000"/>
              </a:avLst>
            </a:prstGeom>
            <a:ln w="28575">
              <a:solidFill>
                <a:srgbClr val="FF5050"/>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1360824" y="76200"/>
            <a:ext cx="6422351" cy="1308172"/>
            <a:chOff x="2225952" y="194646"/>
            <a:chExt cx="4506493" cy="1308172"/>
          </a:xfrm>
        </p:grpSpPr>
        <p:sp>
          <p:nvSpPr>
            <p:cNvPr id="10" name="Rectangle 9"/>
            <p:cNvSpPr/>
            <p:nvPr/>
          </p:nvSpPr>
          <p:spPr>
            <a:xfrm>
              <a:off x="2225952" y="194646"/>
              <a:ext cx="4506493" cy="769441"/>
            </a:xfrm>
            <a:prstGeom prst="rect">
              <a:avLst/>
            </a:prstGeom>
          </p:spPr>
          <p:txBody>
            <a:bodyPr wrap="none">
              <a:spAutoFit/>
            </a:bodyPr>
            <a:lstStyle/>
            <a:p>
              <a:pPr algn="ctr"/>
              <a:r>
                <a:rPr lang="en-US" sz="4400" b="1" dirty="0" smtClean="0">
                  <a:solidFill>
                    <a:schemeClr val="accent5">
                      <a:lumMod val="50000"/>
                    </a:schemeClr>
                  </a:solidFill>
                </a:rPr>
                <a:t>Dimensions of Biodiversity</a:t>
              </a:r>
              <a:endParaRPr lang="en-US" sz="4400" b="1" dirty="0">
                <a:solidFill>
                  <a:schemeClr val="accent5">
                    <a:lumMod val="50000"/>
                  </a:schemeClr>
                </a:solidFill>
              </a:endParaRPr>
            </a:p>
          </p:txBody>
        </p:sp>
        <p:sp>
          <p:nvSpPr>
            <p:cNvPr id="11" name="Rectangle 10"/>
            <p:cNvSpPr/>
            <p:nvPr/>
          </p:nvSpPr>
          <p:spPr>
            <a:xfrm>
              <a:off x="2343500" y="918043"/>
              <a:ext cx="4294297" cy="584775"/>
            </a:xfrm>
            <a:prstGeom prst="rect">
              <a:avLst/>
            </a:prstGeom>
          </p:spPr>
          <p:txBody>
            <a:bodyPr wrap="none">
              <a:spAutoFit/>
            </a:bodyPr>
            <a:lstStyle/>
            <a:p>
              <a:pPr algn="ctr">
                <a:defRPr/>
              </a:pPr>
              <a:r>
                <a:rPr lang="en-US" sz="3200" b="1" dirty="0" smtClean="0">
                  <a:solidFill>
                    <a:schemeClr val="accent5">
                      <a:lumMod val="50000"/>
                    </a:schemeClr>
                  </a:solidFill>
                  <a:latin typeface="+mj-lt"/>
                </a:rPr>
                <a:t>[BIO, GEO, OISE, OPP, Brazil, China]</a:t>
              </a:r>
              <a:endParaRPr lang="en-US" sz="3200" b="1" dirty="0">
                <a:solidFill>
                  <a:schemeClr val="accent5">
                    <a:lumMod val="50000"/>
                  </a:schemeClr>
                </a:solidFill>
                <a:latin typeface="+mj-lt"/>
              </a:endParaRPr>
            </a:p>
          </p:txBody>
        </p:sp>
      </p:grpSp>
      <p:sp>
        <p:nvSpPr>
          <p:cNvPr id="12" name="TextBox 11"/>
          <p:cNvSpPr txBox="1"/>
          <p:nvPr/>
        </p:nvSpPr>
        <p:spPr>
          <a:xfrm>
            <a:off x="3429000" y="6324600"/>
            <a:ext cx="2590800" cy="369332"/>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8F8F8"/>
                </a:solidFill>
                <a:effectLst>
                  <a:outerShdw blurRad="25400" algn="tl" rotWithShape="0">
                    <a:srgbClr val="000000">
                      <a:alpha val="43000"/>
                    </a:srgbClr>
                  </a:outerShdw>
                </a:effectLst>
              </a:rPr>
              <a:t>5 Grand Challenges</a:t>
            </a:r>
            <a:endParaRPr lang="en-US" b="1" spc="150" dirty="0">
              <a:ln w="11430"/>
              <a:solidFill>
                <a:srgbClr val="F8F8F8"/>
              </a:solidFill>
              <a:effectLst>
                <a:outerShdw blurRad="25400" algn="tl" rotWithShape="0">
                  <a:srgbClr val="000000">
                    <a:alpha val="43000"/>
                  </a:srgbClr>
                </a:outerShdw>
              </a:effectLst>
            </a:endParaRPr>
          </a:p>
        </p:txBody>
      </p:sp>
      <p:pic>
        <p:nvPicPr>
          <p:cNvPr id="13" name="Picture 1" descr="D1D6482E-F387-4A2F-96A1-A36A16E9DF4C"/>
          <p:cNvPicPr>
            <a:picLocks noChangeAspect="1" noChangeArrowheads="1"/>
          </p:cNvPicPr>
          <p:nvPr/>
        </p:nvPicPr>
        <p:blipFill>
          <a:blip r:embed="rId4" cstate="print"/>
          <a:srcRect/>
          <a:stretch>
            <a:fillRect/>
          </a:stretch>
        </p:blipFill>
        <p:spPr bwMode="auto">
          <a:xfrm>
            <a:off x="5105400" y="2209800"/>
            <a:ext cx="3200400" cy="3932904"/>
          </a:xfrm>
          <a:prstGeom prst="rect">
            <a:avLst/>
          </a:prstGeom>
          <a:noFill/>
          <a:ln w="9525">
            <a:noFill/>
            <a:miter lim="800000"/>
            <a:headEnd/>
            <a:tailEnd/>
          </a:ln>
        </p:spPr>
      </p:pic>
      <p:pic>
        <p:nvPicPr>
          <p:cNvPr id="14" name="Picture 6"/>
          <p:cNvPicPr>
            <a:picLocks noChangeAspect="1" noChangeArrowheads="1"/>
          </p:cNvPicPr>
          <p:nvPr/>
        </p:nvPicPr>
        <p:blipFill>
          <a:blip r:embed="rId5" cstate="print"/>
          <a:srcRect/>
          <a:stretch>
            <a:fillRect/>
          </a:stretch>
        </p:blipFill>
        <p:spPr bwMode="auto">
          <a:xfrm>
            <a:off x="0" y="6150361"/>
            <a:ext cx="2455862" cy="685800"/>
          </a:xfrm>
          <a:prstGeom prst="rect">
            <a:avLst/>
          </a:prstGeom>
          <a:solidFill>
            <a:schemeClr val="tx1"/>
          </a:solidFill>
          <a:ln w="9525">
            <a:noFill/>
            <a:miter lim="800000"/>
            <a:headEnd/>
            <a:tailEnd/>
          </a:ln>
        </p:spPr>
      </p:pic>
    </p:spTree>
    <p:extLst>
      <p:ext uri="{BB962C8B-B14F-4D97-AF65-F5344CB8AC3E}">
        <p14:creationId xmlns:p14="http://schemas.microsoft.com/office/powerpoint/2010/main" xmlns="" val="2812800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219200"/>
            <a:ext cx="5486400" cy="3785652"/>
          </a:xfrm>
          <a:prstGeom prst="rect">
            <a:avLst/>
          </a:prstGeom>
        </p:spPr>
        <p:txBody>
          <a:bodyPr wrap="square">
            <a:spAutoFit/>
          </a:bodyPr>
          <a:lstStyle/>
          <a:p>
            <a:r>
              <a:rPr lang="en-US" sz="2400" dirty="0"/>
              <a:t>Research on Biological Systems at Regional to Continental Scales will support quantitative, interdisciplinary, systems-oriented research on biosphere processes and their complex interactions with climate, land use, and invasive species at regional to continental scales as well as planning, training, and development activities to enable groups to conduct </a:t>
            </a:r>
            <a:r>
              <a:rPr lang="en-US" sz="2400" dirty="0" err="1"/>
              <a:t>MacroSystems</a:t>
            </a:r>
            <a:r>
              <a:rPr lang="en-US" sz="2400" dirty="0"/>
              <a:t> Biology Research.</a:t>
            </a:r>
          </a:p>
        </p:txBody>
      </p:sp>
      <p:sp>
        <p:nvSpPr>
          <p:cNvPr id="3" name="Rectangle 2"/>
          <p:cNvSpPr/>
          <p:nvPr/>
        </p:nvSpPr>
        <p:spPr>
          <a:xfrm>
            <a:off x="304800" y="5562600"/>
            <a:ext cx="6400800" cy="369332"/>
          </a:xfrm>
          <a:prstGeom prst="rect">
            <a:avLst/>
          </a:prstGeom>
        </p:spPr>
        <p:txBody>
          <a:bodyPr wrap="square">
            <a:spAutoFit/>
          </a:bodyPr>
          <a:lstStyle/>
          <a:p>
            <a:r>
              <a:rPr lang="en-US" dirty="0" smtClean="0"/>
              <a:t>21 Active Awards averages $2.2 M	April each year</a:t>
            </a:r>
            <a:endParaRPr lang="en-US" dirty="0"/>
          </a:p>
        </p:txBody>
      </p:sp>
      <p:pic>
        <p:nvPicPr>
          <p:cNvPr id="4" name="Picture 3"/>
          <p:cNvPicPr>
            <a:picLocks noChangeAspect="1"/>
          </p:cNvPicPr>
          <p:nvPr/>
        </p:nvPicPr>
        <p:blipFill>
          <a:blip r:embed="rId2" cstate="print"/>
          <a:stretch>
            <a:fillRect/>
          </a:stretch>
        </p:blipFill>
        <p:spPr>
          <a:xfrm>
            <a:off x="6477000" y="38101"/>
            <a:ext cx="2666999" cy="1975555"/>
          </a:xfrm>
          <a:prstGeom prst="rect">
            <a:avLst/>
          </a:prstGeom>
        </p:spPr>
      </p:pic>
      <p:pic>
        <p:nvPicPr>
          <p:cNvPr id="5" name="Picture 4"/>
          <p:cNvPicPr>
            <a:picLocks noChangeAspect="1"/>
          </p:cNvPicPr>
          <p:nvPr/>
        </p:nvPicPr>
        <p:blipFill>
          <a:blip r:embed="rId3" cstate="print"/>
          <a:stretch>
            <a:fillRect/>
          </a:stretch>
        </p:blipFill>
        <p:spPr>
          <a:xfrm>
            <a:off x="6553200" y="4229100"/>
            <a:ext cx="2590800" cy="1943100"/>
          </a:xfrm>
          <a:prstGeom prst="rect">
            <a:avLst/>
          </a:prstGeom>
        </p:spPr>
      </p:pic>
      <p:pic>
        <p:nvPicPr>
          <p:cNvPr id="6" name="Picture 5"/>
          <p:cNvPicPr>
            <a:picLocks noChangeAspect="1"/>
          </p:cNvPicPr>
          <p:nvPr/>
        </p:nvPicPr>
        <p:blipFill>
          <a:blip r:embed="rId4" cstate="print"/>
          <a:stretch>
            <a:fillRect/>
          </a:stretch>
        </p:blipFill>
        <p:spPr>
          <a:xfrm>
            <a:off x="6543104" y="2209800"/>
            <a:ext cx="2590800" cy="1943100"/>
          </a:xfrm>
          <a:prstGeom prst="rect">
            <a:avLst/>
          </a:prstGeom>
        </p:spPr>
      </p:pic>
      <p:sp>
        <p:nvSpPr>
          <p:cNvPr id="8" name="Rectangle 7"/>
          <p:cNvSpPr/>
          <p:nvPr/>
        </p:nvSpPr>
        <p:spPr>
          <a:xfrm>
            <a:off x="304800" y="228600"/>
            <a:ext cx="6553200" cy="830997"/>
          </a:xfrm>
          <a:prstGeom prst="rect">
            <a:avLst/>
          </a:prstGeom>
        </p:spPr>
        <p:txBody>
          <a:bodyPr wrap="square">
            <a:spAutoFit/>
          </a:bodyPr>
          <a:lstStyle/>
          <a:p>
            <a:r>
              <a:rPr lang="en-US" sz="4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MacroSystems</a:t>
            </a: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Biology </a:t>
            </a:r>
          </a:p>
        </p:txBody>
      </p:sp>
    </p:spTree>
    <p:extLst>
      <p:ext uri="{BB962C8B-B14F-4D97-AF65-F5344CB8AC3E}">
        <p14:creationId xmlns:p14="http://schemas.microsoft.com/office/powerpoint/2010/main" xmlns="" val="978257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3193</TotalTime>
  <Words>2781</Words>
  <Application>Microsoft Office PowerPoint</Application>
  <PresentationFormat>On-screen Show (4:3)</PresentationFormat>
  <Paragraphs>299</Paragraphs>
  <Slides>26</Slides>
  <Notes>18</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Slide 1</vt:lpstr>
      <vt:lpstr>Read the NSF Budget Request BIO FY 2013 Budget Request</vt:lpstr>
      <vt:lpstr>Slide 3</vt:lpstr>
      <vt:lpstr>Slide 4</vt:lpstr>
      <vt:lpstr>Slide 5</vt:lpstr>
      <vt:lpstr>Slide 6</vt:lpstr>
      <vt:lpstr>Slide 7</vt:lpstr>
      <vt:lpstr>Slide 8</vt:lpstr>
      <vt:lpstr>Slide 9</vt:lpstr>
      <vt:lpstr>Slide 10</vt:lpstr>
      <vt:lpstr> National Ecological Observatory Network</vt:lpstr>
      <vt:lpstr>National Ecological Observatory Network (NEON)</vt:lpstr>
      <vt:lpstr>STEM Education</vt:lpstr>
      <vt:lpstr>Slide 14</vt:lpstr>
      <vt:lpstr>Slide 15</vt:lpstr>
      <vt:lpstr>BIO Big Data Issues</vt:lpstr>
      <vt:lpstr>Slide 17</vt:lpstr>
      <vt:lpstr>  Funding of Research for EREN and other Research Observatories and Networks </vt:lpstr>
      <vt:lpstr>Slide 19</vt:lpstr>
      <vt:lpstr>Slide 20</vt:lpstr>
      <vt:lpstr>Natural energy transduction systems can inspire biology-based technologies capable of delivering sustainable clean energy.</vt:lpstr>
      <vt:lpstr>BIO Participation in Major Investments</vt:lpstr>
      <vt:lpstr>Five Grand Challenges</vt:lpstr>
      <vt:lpstr>Slide 24</vt:lpstr>
      <vt:lpstr>Science, Engineering, and Education for Sustainability (SEES)</vt:lpstr>
      <vt:lpstr>Slide 26</vt:lpstr>
    </vt:vector>
  </TitlesOfParts>
  <Company>National Science Foundation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aapodaca</dc:creator>
  <cp:lastModifiedBy>eblood</cp:lastModifiedBy>
  <cp:revision>170</cp:revision>
  <dcterms:created xsi:type="dcterms:W3CDTF">2012-01-18T21:52:14Z</dcterms:created>
  <dcterms:modified xsi:type="dcterms:W3CDTF">2012-06-28T13:13:56Z</dcterms:modified>
</cp:coreProperties>
</file>