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69" r:id="rId4"/>
    <p:sldId id="263" r:id="rId5"/>
    <p:sldId id="258" r:id="rId6"/>
    <p:sldId id="271" r:id="rId7"/>
    <p:sldId id="273" r:id="rId8"/>
    <p:sldId id="274" r:id="rId9"/>
    <p:sldId id="259" r:id="rId10"/>
    <p:sldId id="272" r:id="rId11"/>
    <p:sldId id="261" r:id="rId12"/>
    <p:sldId id="266" r:id="rId13"/>
    <p:sldId id="267" r:id="rId14"/>
    <p:sldId id="268" r:id="rId15"/>
    <p:sldId id="260" r:id="rId16"/>
    <p:sldId id="262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CAE5-1727-4C45-9859-7CA7FF8330C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AE69C-026D-7046-A52B-9EC64E6C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AE69C-026D-7046-A52B-9EC64E6C5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AE69C-026D-7046-A52B-9EC64E6C5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848"/>
            <a:ext cx="7770813" cy="1147669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9426"/>
            <a:ext cx="7770813" cy="365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438096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479514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190" y="1709700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392" y="2543279"/>
            <a:ext cx="4068985" cy="33379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210" y="1709700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632" y="2543279"/>
            <a:ext cx="4068985" cy="33379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410484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Decomposition in aquatic and terrestrial invaded systems (DATIS): scientific and educational insights from collaboration within the Ecological Research as Education Network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24598"/>
            <a:ext cx="7770812" cy="152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Tracy B. Gartner, Carthage College</a:t>
            </a:r>
          </a:p>
          <a:p>
            <a:r>
              <a:rPr lang="en-US" sz="2000" dirty="0" smtClean="0"/>
              <a:t>Carolyn L. Thomas, </a:t>
            </a:r>
            <a:r>
              <a:rPr lang="en-US" sz="2000" dirty="0" err="1" smtClean="0"/>
              <a:t>Ferrum</a:t>
            </a:r>
            <a:r>
              <a:rPr lang="en-US" sz="2000" dirty="0" smtClean="0"/>
              <a:t> College</a:t>
            </a:r>
          </a:p>
          <a:p>
            <a:r>
              <a:rPr lang="en-US" sz="2000" dirty="0" smtClean="0"/>
              <a:t>and</a:t>
            </a:r>
          </a:p>
          <a:p>
            <a:r>
              <a:rPr lang="en-US" sz="2000" dirty="0" smtClean="0"/>
              <a:t>The Ecological Research as Education Network</a:t>
            </a:r>
          </a:p>
        </p:txBody>
      </p:sp>
    </p:spTree>
    <p:extLst>
      <p:ext uri="{BB962C8B-B14F-4D97-AF65-F5344CB8AC3E}">
        <p14:creationId xmlns:p14="http://schemas.microsoft.com/office/powerpoint/2010/main" val="24568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2013-2014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950743"/>
            <a:ext cx="365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Aquatic Decay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50743"/>
            <a:ext cx="3657600" cy="639762"/>
          </a:xfrm>
        </p:spPr>
        <p:txBody>
          <a:bodyPr/>
          <a:lstStyle/>
          <a:p>
            <a:r>
              <a:rPr lang="en-US" dirty="0" smtClean="0"/>
              <a:t>Terrestrial Decay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0000" dirty="0" smtClean="0"/>
              <a:t>?</a:t>
            </a:r>
            <a:endParaRPr lang="en-US" sz="10000" dirty="0"/>
          </a:p>
        </p:txBody>
      </p:sp>
      <p:sp>
        <p:nvSpPr>
          <p:cNvPr id="7" name="Content Placeholder 12"/>
          <p:cNvSpPr>
            <a:spLocks noGrp="1"/>
          </p:cNvSpPr>
          <p:nvPr>
            <p:ph sz="half" idx="2"/>
          </p:nvPr>
        </p:nvSpPr>
        <p:spPr>
          <a:xfrm>
            <a:off x="4620777" y="2672917"/>
            <a:ext cx="4068985" cy="333796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0000" dirty="0" smtClean="0"/>
              <a:t>?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731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5" y="4010769"/>
            <a:ext cx="8614218" cy="2218056"/>
          </a:xfrm>
        </p:spPr>
        <p:txBody>
          <a:bodyPr/>
          <a:lstStyle/>
          <a:p>
            <a:r>
              <a:rPr lang="en-US" dirty="0" smtClean="0"/>
              <a:t>DATIS Project Used in a Variety of Formats:</a:t>
            </a:r>
          </a:p>
          <a:p>
            <a:pPr lvl="1"/>
            <a:r>
              <a:rPr lang="en-US" dirty="0" smtClean="0"/>
              <a:t>Introductory to Upper Level Courses, Majors and </a:t>
            </a:r>
            <a:r>
              <a:rPr lang="en-US" dirty="0" err="1" smtClean="0"/>
              <a:t>Nonmajors</a:t>
            </a:r>
            <a:endParaRPr lang="en-US" dirty="0" smtClean="0"/>
          </a:p>
          <a:p>
            <a:pPr lvl="2"/>
            <a:r>
              <a:rPr lang="en-US" dirty="0" smtClean="0"/>
              <a:t>Biology, Environmental Science, Sub-disciplines</a:t>
            </a:r>
          </a:p>
          <a:p>
            <a:pPr lvl="1"/>
            <a:r>
              <a:rPr lang="en-US" dirty="0" smtClean="0"/>
              <a:t>Independent Research or Thesis Projects</a:t>
            </a:r>
          </a:p>
          <a:p>
            <a:pPr lvl="1"/>
            <a:r>
              <a:rPr lang="en-US" dirty="0" smtClean="0"/>
              <a:t>Work-study students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49373" y="2134380"/>
            <a:ext cx="5972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E2324"/>
                </a:solidFill>
                <a:latin typeface="Times-Roman"/>
              </a:rPr>
              <a:t>"The consistent interplay between curiosity and understanding in both teaching and research is what motivates me. And when I can inspire my students to be motivated by their curiosity to understand, I feel I have succeeded!"</a:t>
            </a:r>
          </a:p>
          <a:p>
            <a:r>
              <a:rPr lang="en-US" dirty="0">
                <a:solidFill>
                  <a:srgbClr val="5E2324"/>
                </a:solidFill>
                <a:latin typeface="Times-Roman"/>
              </a:rPr>
              <a:t>- Kelly Lyons, Ph.D.</a:t>
            </a:r>
            <a:endParaRPr lang="en-US" dirty="0"/>
          </a:p>
        </p:txBody>
      </p:sp>
      <p:pic>
        <p:nvPicPr>
          <p:cNvPr id="5" name="Picture 4" descr="kelly-lyons-uid1089-13832579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5" y="1883150"/>
            <a:ext cx="1846356" cy="18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07" y="67236"/>
            <a:ext cx="7985582" cy="1371600"/>
          </a:xfrm>
        </p:spPr>
        <p:txBody>
          <a:bodyPr/>
          <a:lstStyle/>
          <a:p>
            <a:r>
              <a:rPr lang="en-US" dirty="0" smtClean="0"/>
              <a:t>Universal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4" y="1809426"/>
            <a:ext cx="5630202" cy="46579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Students should be able to: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Describe the role of plant decomposition in nutrient cycling in ecosystems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Identify the physical and biotic factors that influence the rate of plant decomposition and explain how these factors interact at different geographic or temporal scales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Explain the impact of human influences on plant decomposition</a:t>
            </a:r>
            <a:endParaRPr lang="en-US" dirty="0"/>
          </a:p>
        </p:txBody>
      </p:sp>
      <p:pic>
        <p:nvPicPr>
          <p:cNvPr id="4" name="Picture 3" descr="C and N cycling from usgs pu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18" y="2307843"/>
            <a:ext cx="3279050" cy="297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8277" y="5213166"/>
            <a:ext cx="2026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Photo Source: USGS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07" y="36638"/>
            <a:ext cx="7985582" cy="1371600"/>
          </a:xfrm>
        </p:spPr>
        <p:txBody>
          <a:bodyPr/>
          <a:lstStyle/>
          <a:p>
            <a:r>
              <a:rPr lang="en-US" dirty="0" smtClean="0"/>
              <a:t>Assessment: Pre-Post Tests</a:t>
            </a:r>
            <a:br>
              <a:rPr lang="en-US" dirty="0" smtClean="0"/>
            </a:br>
            <a:r>
              <a:rPr lang="en-US" sz="2400" dirty="0" smtClean="0"/>
              <a:t>(aim to implement 2014-15)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Where does the mass of the leaves go following decomposition? (LO1: role)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What is responsible for the decomposition of the plant leaves? (LO2: process)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Describe some ways that humans might influence these processes now and in the future (LO3: human impacts)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5" name="Picture 4" descr="Humans and DEcomposition Image from SSW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75" y="4628868"/>
            <a:ext cx="3320374" cy="2071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8132" y="5833385"/>
            <a:ext cx="241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Source: Sustainable Sanitation &amp;Water Management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39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07" y="36638"/>
            <a:ext cx="7985582" cy="1371600"/>
          </a:xfrm>
        </p:spPr>
        <p:txBody>
          <a:bodyPr/>
          <a:lstStyle/>
          <a:p>
            <a:r>
              <a:rPr lang="en-US" dirty="0" smtClean="0"/>
              <a:t>Assessment: Pre-Post Tests</a:t>
            </a:r>
            <a:br>
              <a:rPr lang="en-US" dirty="0" smtClean="0"/>
            </a:br>
            <a:r>
              <a:rPr lang="en-US" sz="2400" dirty="0" smtClean="0"/>
              <a:t>(aim to implement 2014-15)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35" y="1809426"/>
            <a:ext cx="3875757" cy="43571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Interpret what is represented in the figures (LO2: importance of geography and time)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846648"/>
              </a:solidFill>
            </a:endParaRPr>
          </a:p>
        </p:txBody>
      </p:sp>
      <p:pic>
        <p:nvPicPr>
          <p:cNvPr id="4" name="Picture 3" descr="Aquatic Decay Assessment Figu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48" y="1654443"/>
            <a:ext cx="4597924" cy="2506578"/>
          </a:xfrm>
          <a:prstGeom prst="rect">
            <a:avLst/>
          </a:prstGeom>
        </p:spPr>
      </p:pic>
      <p:pic>
        <p:nvPicPr>
          <p:cNvPr id="5" name="Picture 4" descr="Terrestrial DATIS Assessment Figu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48" y="4199865"/>
            <a:ext cx="4597923" cy="25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94" y="1809425"/>
            <a:ext cx="7770813" cy="4348423"/>
          </a:xfrm>
        </p:spPr>
        <p:txBody>
          <a:bodyPr>
            <a:normAutofit/>
          </a:bodyPr>
          <a:lstStyle/>
          <a:p>
            <a:r>
              <a:rPr lang="en-US" dirty="0" smtClean="0"/>
              <a:t>Workshops for methodology</a:t>
            </a:r>
          </a:p>
          <a:p>
            <a:pPr lvl="1"/>
            <a:r>
              <a:rPr lang="en-US" dirty="0" smtClean="0"/>
              <a:t>Constructing litterbags</a:t>
            </a:r>
          </a:p>
          <a:p>
            <a:pPr lvl="1"/>
            <a:r>
              <a:rPr lang="en-US" dirty="0" smtClean="0"/>
              <a:t>Litterbag placement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Protocol refinement </a:t>
            </a:r>
          </a:p>
          <a:p>
            <a:pPr lvl="1"/>
            <a:r>
              <a:rPr lang="en-US" dirty="0" smtClean="0"/>
              <a:t>Collaborative process</a:t>
            </a:r>
          </a:p>
          <a:p>
            <a:r>
              <a:rPr lang="en-US" dirty="0" smtClean="0"/>
              <a:t>Curricular support</a:t>
            </a:r>
          </a:p>
          <a:p>
            <a:r>
              <a:rPr lang="en-US" dirty="0" smtClean="0"/>
              <a:t>Informal peer-to-peer mentoring</a:t>
            </a:r>
          </a:p>
          <a:p>
            <a:endParaRPr lang="en-US" dirty="0"/>
          </a:p>
        </p:txBody>
      </p:sp>
      <p:pic>
        <p:nvPicPr>
          <p:cNvPr id="5" name="Picture 4" descr="DATIS Training in Raleig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5303" r="3839"/>
          <a:stretch/>
        </p:blipFill>
        <p:spPr>
          <a:xfrm>
            <a:off x="4462474" y="2394535"/>
            <a:ext cx="4470801" cy="2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9425"/>
            <a:ext cx="7770813" cy="46316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Timing of project </a:t>
            </a:r>
          </a:p>
          <a:p>
            <a:pPr lvl="1"/>
            <a:r>
              <a:rPr lang="en-US" dirty="0"/>
              <a:t>Climate and weather</a:t>
            </a:r>
          </a:p>
          <a:p>
            <a:pPr lvl="2"/>
            <a:r>
              <a:rPr lang="en-US" dirty="0"/>
              <a:t>Snow and Ice</a:t>
            </a:r>
          </a:p>
          <a:p>
            <a:pPr lvl="2"/>
            <a:r>
              <a:rPr lang="en-US" dirty="0">
                <a:solidFill>
                  <a:srgbClr val="2F5897"/>
                </a:solidFill>
              </a:rPr>
              <a:t>Variability in sites = variable timing</a:t>
            </a:r>
          </a:p>
          <a:p>
            <a:pPr lvl="1"/>
            <a:r>
              <a:rPr lang="en-US" dirty="0" smtClean="0"/>
              <a:t>Academic schedule</a:t>
            </a:r>
          </a:p>
          <a:p>
            <a:pPr lvl="2"/>
            <a:r>
              <a:rPr lang="en-US" dirty="0" smtClean="0"/>
              <a:t>Variable timing of senescence </a:t>
            </a:r>
          </a:p>
          <a:p>
            <a:pPr lvl="2"/>
            <a:r>
              <a:rPr lang="en-US" dirty="0" smtClean="0"/>
              <a:t>Full year vs. semester schedules</a:t>
            </a:r>
          </a:p>
          <a:p>
            <a:r>
              <a:rPr lang="en-US" dirty="0" smtClean="0"/>
              <a:t>Labor intensive</a:t>
            </a:r>
          </a:p>
          <a:p>
            <a:r>
              <a:rPr lang="en-US" dirty="0" smtClean="0"/>
              <a:t>Space restrictions</a:t>
            </a:r>
          </a:p>
          <a:p>
            <a:r>
              <a:rPr lang="en-US" dirty="0" smtClean="0"/>
              <a:t>Data Consistency</a:t>
            </a:r>
          </a:p>
          <a:p>
            <a:pPr lvl="1"/>
            <a:r>
              <a:rPr lang="en-US" dirty="0" smtClean="0"/>
              <a:t>Sedimentation - “The terrestrial is easier”</a:t>
            </a:r>
          </a:p>
          <a:p>
            <a:pPr lvl="1"/>
            <a:r>
              <a:rPr lang="en-US" dirty="0" smtClean="0"/>
              <a:t>Small changes in mass are important</a:t>
            </a:r>
          </a:p>
          <a:p>
            <a:endParaRPr lang="en-US" dirty="0"/>
          </a:p>
        </p:txBody>
      </p:sp>
      <p:pic>
        <p:nvPicPr>
          <p:cNvPr id="4" name="Picture 3" descr="Macalester December DATIS deployment 20140103_11134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/>
          <a:stretch/>
        </p:blipFill>
        <p:spPr>
          <a:xfrm rot="5400000">
            <a:off x="6346554" y="1001686"/>
            <a:ext cx="2510917" cy="2594614"/>
          </a:xfrm>
          <a:prstGeom prst="rect">
            <a:avLst/>
          </a:prstGeom>
        </p:spPr>
      </p:pic>
      <p:pic>
        <p:nvPicPr>
          <p:cNvPr id="5" name="Picture 4" descr="Macalester January collection 2013-01-29 11.15.2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9" b="14079"/>
          <a:stretch/>
        </p:blipFill>
        <p:spPr>
          <a:xfrm>
            <a:off x="6316870" y="3660140"/>
            <a:ext cx="2582449" cy="29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59" y="1794485"/>
            <a:ext cx="7950200" cy="47310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SCIENTIFIC CONTRIBUTION</a:t>
            </a:r>
          </a:p>
          <a:p>
            <a:pPr lvl="1"/>
            <a:r>
              <a:rPr lang="en-US" dirty="0"/>
              <a:t>Important contribution to </a:t>
            </a:r>
            <a:r>
              <a:rPr lang="en-US" dirty="0" smtClean="0"/>
              <a:t>decomposition and invasion knowledge</a:t>
            </a:r>
            <a:endParaRPr lang="en-US" dirty="0"/>
          </a:p>
          <a:p>
            <a:pPr lvl="1"/>
            <a:r>
              <a:rPr lang="en-US" dirty="0"/>
              <a:t>Regional variability </a:t>
            </a:r>
          </a:p>
          <a:p>
            <a:r>
              <a:rPr lang="en-US" dirty="0" smtClean="0"/>
              <a:t>EDUCATIONAL</a:t>
            </a:r>
          </a:p>
          <a:p>
            <a:pPr lvl="1"/>
            <a:r>
              <a:rPr lang="en-US" dirty="0"/>
              <a:t>Students engaged in entire process of research – quantitative reasoning and critical </a:t>
            </a:r>
            <a:r>
              <a:rPr lang="en-US" dirty="0" smtClean="0"/>
              <a:t>thinking</a:t>
            </a:r>
          </a:p>
          <a:p>
            <a:pPr lvl="1"/>
            <a:r>
              <a:rPr lang="en-US" dirty="0" smtClean="0"/>
              <a:t>Decomposition can be used to address many concepts in ecology</a:t>
            </a:r>
            <a:endParaRPr lang="en-US" dirty="0"/>
          </a:p>
          <a:p>
            <a:pPr lvl="1"/>
            <a:r>
              <a:rPr lang="en-US" dirty="0" smtClean="0"/>
              <a:t>Integration of multiple years results in peer learning and training</a:t>
            </a:r>
          </a:p>
          <a:p>
            <a:pPr lvl="1"/>
            <a:r>
              <a:rPr lang="en-US" dirty="0" smtClean="0"/>
              <a:t>Sense </a:t>
            </a:r>
            <a:r>
              <a:rPr lang="en-US" dirty="0"/>
              <a:t>of ownership and student engagement</a:t>
            </a:r>
          </a:p>
          <a:p>
            <a:r>
              <a:rPr lang="en-US" dirty="0"/>
              <a:t>COLLABORATIVE NATURE</a:t>
            </a:r>
          </a:p>
          <a:p>
            <a:pPr lvl="1"/>
            <a:r>
              <a:rPr lang="en-US" dirty="0"/>
              <a:t>Combination of aquatic and terrestrial unites the silos</a:t>
            </a:r>
          </a:p>
          <a:p>
            <a:pPr lvl="1"/>
            <a:r>
              <a:rPr lang="en-US" dirty="0"/>
              <a:t>Collaboration merges student/faculty expertise among </a:t>
            </a:r>
            <a:r>
              <a:rPr lang="en-US" dirty="0" smtClean="0"/>
              <a:t>colleges</a:t>
            </a:r>
          </a:p>
          <a:p>
            <a:pPr lvl="1"/>
            <a:r>
              <a:rPr lang="en-US" dirty="0" smtClean="0"/>
              <a:t>Collaborators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6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Decomposition in aquatic and terrestrial invaded systems (DATIS): scientific and educational insights from collaboration within the Ecological Research as Education Network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24598"/>
            <a:ext cx="7770812" cy="152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Tracy B. Gartner, Carthage College, </a:t>
            </a:r>
            <a:r>
              <a:rPr lang="en-US" sz="2000" b="1" dirty="0" err="1" smtClean="0"/>
              <a:t>tgartner@carthage.edu</a:t>
            </a:r>
            <a:endParaRPr lang="en-US" sz="2000" b="1" dirty="0" smtClean="0"/>
          </a:p>
          <a:p>
            <a:r>
              <a:rPr lang="en-US" sz="2000" dirty="0" smtClean="0"/>
              <a:t>Carolyn L. Thomas, </a:t>
            </a:r>
            <a:r>
              <a:rPr lang="en-US" sz="2000" dirty="0" err="1" smtClean="0"/>
              <a:t>Ferrum</a:t>
            </a:r>
            <a:r>
              <a:rPr lang="en-US" sz="2000" dirty="0" smtClean="0"/>
              <a:t> College, </a:t>
            </a:r>
            <a:r>
              <a:rPr lang="en-US" sz="2000" b="1" dirty="0" err="1" smtClean="0"/>
              <a:t>cthomas@ferrum.edu</a:t>
            </a:r>
            <a:endParaRPr lang="en-US" sz="2000" b="1" dirty="0" smtClean="0"/>
          </a:p>
          <a:p>
            <a:r>
              <a:rPr lang="en-US" sz="2000" dirty="0" smtClean="0"/>
              <a:t>and</a:t>
            </a:r>
          </a:p>
          <a:p>
            <a:r>
              <a:rPr lang="en-US" sz="2000" dirty="0" smtClean="0"/>
              <a:t>The Ecological Research as Education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1766" y="5243105"/>
            <a:ext cx="23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www.erenweb</a:t>
            </a:r>
            <a:r>
              <a:rPr lang="en-US" sz="2000" dirty="0" smtClean="0"/>
              <a:t>/</a:t>
            </a:r>
            <a:r>
              <a:rPr lang="en-US" sz="2000" dirty="0" err="1" smtClean="0"/>
              <a:t>datis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88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57" y="1641137"/>
            <a:ext cx="8384066" cy="3657600"/>
          </a:xfrm>
        </p:spPr>
        <p:txBody>
          <a:bodyPr/>
          <a:lstStyle/>
          <a:p>
            <a:r>
              <a:rPr lang="en-US" dirty="0" smtClean="0"/>
              <a:t>Woody invasive species influence many ecosystem functions</a:t>
            </a:r>
          </a:p>
          <a:p>
            <a:pPr lvl="1"/>
            <a:r>
              <a:rPr lang="en-US" dirty="0" smtClean="0"/>
              <a:t>[N] and decay rates often higher (</a:t>
            </a:r>
            <a:r>
              <a:rPr lang="en-US" dirty="0" err="1" smtClean="0"/>
              <a:t>Ehrenfeld</a:t>
            </a:r>
            <a:r>
              <a:rPr lang="en-US" dirty="0" smtClean="0"/>
              <a:t> 2010)</a:t>
            </a:r>
          </a:p>
          <a:p>
            <a:r>
              <a:rPr lang="en-US" dirty="0" smtClean="0"/>
              <a:t>Impacts may vary with species and relative abundance</a:t>
            </a:r>
          </a:p>
          <a:p>
            <a:r>
              <a:rPr lang="en-US" dirty="0" smtClean="0"/>
              <a:t>Methods vary between terrestrial and aquatic decomposition experiments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quaticLeafpacks_NatGe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-3674" r="14729" b="6210"/>
          <a:stretch/>
        </p:blipFill>
        <p:spPr>
          <a:xfrm>
            <a:off x="5906015" y="4168268"/>
            <a:ext cx="2813664" cy="2566917"/>
          </a:xfrm>
          <a:prstGeom prst="rect">
            <a:avLst/>
          </a:prstGeom>
        </p:spPr>
      </p:pic>
      <p:pic>
        <p:nvPicPr>
          <p:cNvPr id="6" name="Picture 5" descr="buckthorn invasio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6" b="18087"/>
          <a:stretch/>
        </p:blipFill>
        <p:spPr>
          <a:xfrm>
            <a:off x="490262" y="3699079"/>
            <a:ext cx="2445800" cy="3036106"/>
          </a:xfrm>
          <a:prstGeom prst="rect">
            <a:avLst/>
          </a:prstGeom>
        </p:spPr>
      </p:pic>
      <p:pic>
        <p:nvPicPr>
          <p:cNvPr id="7" name="Picture 6" descr="terrestrial bag LIDE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8" b="8314"/>
          <a:stretch/>
        </p:blipFill>
        <p:spPr>
          <a:xfrm>
            <a:off x="3043169" y="4268558"/>
            <a:ext cx="2778513" cy="24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EREN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0304"/>
            <a:ext cx="7770813" cy="3657600"/>
          </a:xfrm>
        </p:spPr>
        <p:txBody>
          <a:bodyPr/>
          <a:lstStyle/>
          <a:p>
            <a:r>
              <a:rPr lang="en-US" dirty="0" smtClean="0"/>
              <a:t>Decomposition rates influenced by litter quality and site factors, which can vary with region</a:t>
            </a:r>
          </a:p>
        </p:txBody>
      </p:sp>
      <p:pic>
        <p:nvPicPr>
          <p:cNvPr id="4" name="Picture 3" descr="Soil N Gradient in US from Hargrove and Luxmoore 1998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4" y="2554622"/>
            <a:ext cx="4599267" cy="30943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5679579"/>
            <a:ext cx="7611654" cy="899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EREN schools provide natural gradients and a mix of aquatic and terrestrial expertise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9186" y="3377178"/>
            <a:ext cx="41382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U.S. Soil Nitrogen Concentrations</a:t>
            </a:r>
          </a:p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dirty="0" smtClean="0"/>
              <a:t>Hargrove and </a:t>
            </a:r>
            <a:r>
              <a:rPr lang="en-US" dirty="0" err="1" smtClean="0"/>
              <a:t>Luxmoore</a:t>
            </a:r>
            <a:r>
              <a:rPr lang="en-US" dirty="0" smtClean="0"/>
              <a:t>, 1998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2850"/>
            <a:ext cx="7770813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Are decomposition rates of invasive species faster than native species across a wide range of environments?</a:t>
            </a:r>
          </a:p>
          <a:p>
            <a:r>
              <a:rPr lang="en-US" dirty="0" smtClean="0"/>
              <a:t>Does increasing relative abundance of the invasive have a linear impact on decomposition rates? </a:t>
            </a:r>
          </a:p>
          <a:p>
            <a:r>
              <a:rPr lang="en-US" dirty="0" smtClean="0"/>
              <a:t>Can integrative </a:t>
            </a:r>
            <a:r>
              <a:rPr lang="en-US" dirty="0"/>
              <a:t>protocols for aquatic and terrestrial decomposition studies </a:t>
            </a:r>
            <a:r>
              <a:rPr lang="en-US" dirty="0" smtClean="0"/>
              <a:t>be conducted successfully as part of an </a:t>
            </a:r>
            <a:r>
              <a:rPr lang="en-US" dirty="0"/>
              <a:t>undergraduate curriculum?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5951" y="1697240"/>
            <a:ext cx="8901928" cy="507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4-08-10 at 11.55.28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13085"/>
          <a:stretch/>
        </p:blipFill>
        <p:spPr>
          <a:xfrm>
            <a:off x="3883143" y="1741038"/>
            <a:ext cx="5154736" cy="3023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4518" y="4113224"/>
            <a:ext cx="2179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10 sites in 2012-13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18 sites in 2013-14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1" y="1699283"/>
            <a:ext cx="6763390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Kevin </a:t>
            </a:r>
            <a:r>
              <a:rPr lang="en-US" dirty="0" err="1">
                <a:solidFill>
                  <a:schemeClr val="accent4"/>
                </a:solidFill>
              </a:rPr>
              <a:t>Geedey</a:t>
            </a:r>
            <a:r>
              <a:rPr lang="en-US" dirty="0">
                <a:solidFill>
                  <a:schemeClr val="accent4"/>
                </a:solidFill>
              </a:rPr>
              <a:t> - </a:t>
            </a:r>
            <a:r>
              <a:rPr lang="en-US" dirty="0" err="1">
                <a:solidFill>
                  <a:schemeClr val="accent4"/>
                </a:solidFill>
              </a:rPr>
              <a:t>Augustana</a:t>
            </a:r>
            <a:r>
              <a:rPr lang="en-US" dirty="0">
                <a:solidFill>
                  <a:schemeClr val="accent4"/>
                </a:solidFill>
              </a:rPr>
              <a:t> College, IL</a:t>
            </a:r>
          </a:p>
          <a:p>
            <a:r>
              <a:rPr lang="en-US" dirty="0">
                <a:solidFill>
                  <a:schemeClr val="accent4"/>
                </a:solidFill>
              </a:rPr>
              <a:t>Rick Boyce – Northern Kentucky University, KY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Jerald </a:t>
            </a:r>
            <a:r>
              <a:rPr lang="en-US" dirty="0" err="1">
                <a:solidFill>
                  <a:schemeClr val="accent4"/>
                </a:solidFill>
              </a:rPr>
              <a:t>Dosch</a:t>
            </a:r>
            <a:r>
              <a:rPr lang="en-US" dirty="0">
                <a:solidFill>
                  <a:schemeClr val="accent4"/>
                </a:solidFill>
              </a:rPr>
              <a:t>, Dan </a:t>
            </a:r>
            <a:r>
              <a:rPr lang="en-US" dirty="0" err="1">
                <a:solidFill>
                  <a:schemeClr val="accent4"/>
                </a:solidFill>
              </a:rPr>
              <a:t>Hornbach</a:t>
            </a:r>
            <a:r>
              <a:rPr lang="en-US" dirty="0">
                <a:solidFill>
                  <a:schemeClr val="accent4"/>
                </a:solidFill>
              </a:rPr>
              <a:t> – Macalester College, MN</a:t>
            </a:r>
          </a:p>
          <a:p>
            <a:r>
              <a:rPr lang="en-US" dirty="0">
                <a:solidFill>
                  <a:schemeClr val="accent4"/>
                </a:solidFill>
              </a:rPr>
              <a:t>Kathy Shea – St. Olaf College, MN</a:t>
            </a:r>
          </a:p>
          <a:p>
            <a:r>
              <a:rPr lang="en-US" dirty="0">
                <a:solidFill>
                  <a:schemeClr val="accent4"/>
                </a:solidFill>
              </a:rPr>
              <a:t>Fernando Nieto – SUNY College at Old Westbury, NY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Rachel Schultz - SUNY Plattsburgh, NY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Laurie </a:t>
            </a:r>
            <a:r>
              <a:rPr lang="en-US" dirty="0">
                <a:solidFill>
                  <a:schemeClr val="accent4"/>
                </a:solidFill>
              </a:rPr>
              <a:t>Anderson – Ohio Wesleyan University, </a:t>
            </a:r>
            <a:r>
              <a:rPr lang="en-US" dirty="0" smtClean="0">
                <a:solidFill>
                  <a:schemeClr val="accent4"/>
                </a:solidFill>
              </a:rPr>
              <a:t>OH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Craig Zimmerman – Rogers State University, OK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Frank </a:t>
            </a:r>
            <a:r>
              <a:rPr lang="en-US" dirty="0" err="1">
                <a:solidFill>
                  <a:schemeClr val="accent4"/>
                </a:solidFill>
              </a:rPr>
              <a:t>Kuserk</a:t>
            </a:r>
            <a:r>
              <a:rPr lang="en-US" dirty="0">
                <a:solidFill>
                  <a:schemeClr val="accent4"/>
                </a:solidFill>
              </a:rPr>
              <a:t> – Moravian College, PA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Jose</a:t>
            </a:r>
            <a:r>
              <a:rPr lang="en-US" dirty="0">
                <a:solidFill>
                  <a:schemeClr val="accent4"/>
                </a:solidFill>
              </a:rPr>
              <a:t>-Luis Machado – Swarthmore College, PA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Jamie </a:t>
            </a:r>
            <a:r>
              <a:rPr lang="en-US" dirty="0">
                <a:solidFill>
                  <a:schemeClr val="accent4"/>
                </a:solidFill>
              </a:rPr>
              <a:t>March – Washington and Jefferson College, PA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Kelly </a:t>
            </a:r>
            <a:r>
              <a:rPr lang="en-US" dirty="0">
                <a:solidFill>
                  <a:schemeClr val="accent4"/>
                </a:solidFill>
              </a:rPr>
              <a:t>Lyons – Trinity University, TX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Greg </a:t>
            </a:r>
            <a:r>
              <a:rPr lang="en-US" dirty="0">
                <a:solidFill>
                  <a:schemeClr val="accent4"/>
                </a:solidFill>
              </a:rPr>
              <a:t>Eaton – </a:t>
            </a:r>
            <a:r>
              <a:rPr lang="en-US" dirty="0" err="1">
                <a:solidFill>
                  <a:schemeClr val="accent4"/>
                </a:solidFill>
              </a:rPr>
              <a:t>Claytor</a:t>
            </a:r>
            <a:r>
              <a:rPr lang="en-US" dirty="0">
                <a:solidFill>
                  <a:schemeClr val="accent4"/>
                </a:solidFill>
              </a:rPr>
              <a:t> Nature Study Center, Lynchburg College, VA</a:t>
            </a:r>
          </a:p>
          <a:p>
            <a:r>
              <a:rPr lang="en-US" dirty="0">
                <a:solidFill>
                  <a:schemeClr val="accent4"/>
                </a:solidFill>
              </a:rPr>
              <a:t>Carolyn Thomas, Bob </a:t>
            </a:r>
            <a:r>
              <a:rPr lang="en-US" dirty="0" err="1">
                <a:solidFill>
                  <a:schemeClr val="accent4"/>
                </a:solidFill>
              </a:rPr>
              <a:t>Pohlad</a:t>
            </a:r>
            <a:r>
              <a:rPr lang="en-US" dirty="0">
                <a:solidFill>
                  <a:schemeClr val="accent4"/>
                </a:solidFill>
              </a:rPr>
              <a:t> - </a:t>
            </a:r>
            <a:r>
              <a:rPr lang="en-US" dirty="0" err="1">
                <a:solidFill>
                  <a:schemeClr val="accent4"/>
                </a:solidFill>
              </a:rPr>
              <a:t>Ferrum</a:t>
            </a:r>
            <a:r>
              <a:rPr lang="en-US" dirty="0">
                <a:solidFill>
                  <a:schemeClr val="accent4"/>
                </a:solidFill>
              </a:rPr>
              <a:t> College, VA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Tracy </a:t>
            </a:r>
            <a:r>
              <a:rPr lang="en-US" dirty="0">
                <a:solidFill>
                  <a:schemeClr val="accent4"/>
                </a:solidFill>
              </a:rPr>
              <a:t>Gartner - Carthage College, WI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Carol </a:t>
            </a:r>
            <a:r>
              <a:rPr lang="en-US" dirty="0" err="1" smtClean="0">
                <a:solidFill>
                  <a:schemeClr val="accent4"/>
                </a:solidFill>
              </a:rPr>
              <a:t>Mankiewicz</a:t>
            </a:r>
            <a:r>
              <a:rPr lang="en-US" dirty="0" smtClean="0">
                <a:solidFill>
                  <a:schemeClr val="accent4"/>
                </a:solidFill>
              </a:rPr>
              <a:t> – Beloit College, WI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Kim </a:t>
            </a:r>
            <a:r>
              <a:rPr lang="en-US" dirty="0" err="1" smtClean="0">
                <a:solidFill>
                  <a:schemeClr val="accent4"/>
                </a:solidFill>
              </a:rPr>
              <a:t>Bjorgo</a:t>
            </a:r>
            <a:r>
              <a:rPr lang="en-US" dirty="0" smtClean="0">
                <a:solidFill>
                  <a:schemeClr val="accent4"/>
                </a:solidFill>
              </a:rPr>
              <a:t>-Thorne – West Virginia University, WV</a:t>
            </a:r>
          </a:p>
          <a:p>
            <a:r>
              <a:rPr lang="en-US" dirty="0">
                <a:solidFill>
                  <a:schemeClr val="accent4"/>
                </a:solidFill>
              </a:rPr>
              <a:t>Kevin Barry – West Virginia State University, </a:t>
            </a:r>
            <a:r>
              <a:rPr lang="en-US" dirty="0" smtClean="0">
                <a:solidFill>
                  <a:schemeClr val="accent4"/>
                </a:solidFill>
              </a:rPr>
              <a:t>WV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Litterbag Experiment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27428"/>
              </p:ext>
            </p:extLst>
          </p:nvPr>
        </p:nvGraphicFramePr>
        <p:xfrm>
          <a:off x="362508" y="2784271"/>
          <a:ext cx="48612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45"/>
                <a:gridCol w="3078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Invasive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Ex. Native Pairing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Buckthorn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 Cherry,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Gray Dogwood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Honeysuckle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Spice Bush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Privet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Mountain Laurel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Tree of Heaven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Smooth Sumac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Norway Maple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 Maple, Red</a:t>
                      </a:r>
                      <a:r>
                        <a:rPr lang="en-US" baseline="0" dirty="0" smtClean="0"/>
                        <a:t> Maple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509" y="1620516"/>
            <a:ext cx="528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Leaves collected from locally relevant woody </a:t>
            </a:r>
            <a:r>
              <a:rPr lang="en-US" sz="2200" dirty="0">
                <a:solidFill>
                  <a:schemeClr val="tx2"/>
                </a:solidFill>
              </a:rPr>
              <a:t>invasive </a:t>
            </a:r>
            <a:r>
              <a:rPr lang="en-US" sz="2200" dirty="0" smtClean="0">
                <a:solidFill>
                  <a:schemeClr val="tx2"/>
                </a:solidFill>
              </a:rPr>
              <a:t>and a morphologically &amp; functionally </a:t>
            </a:r>
            <a:r>
              <a:rPr lang="en-US" sz="2200" dirty="0">
                <a:solidFill>
                  <a:schemeClr val="tx2"/>
                </a:solidFill>
              </a:rPr>
              <a:t>similar </a:t>
            </a:r>
            <a:r>
              <a:rPr lang="en-US" sz="2200" dirty="0" smtClean="0">
                <a:solidFill>
                  <a:schemeClr val="tx2"/>
                </a:solidFill>
              </a:rPr>
              <a:t>native species</a:t>
            </a:r>
            <a:endParaRPr lang="en-US" sz="22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325" y="1737584"/>
            <a:ext cx="1922280" cy="2261899"/>
            <a:chOff x="5402259" y="1735498"/>
            <a:chExt cx="1922280" cy="2261899"/>
          </a:xfrm>
        </p:grpSpPr>
        <p:pic>
          <p:nvPicPr>
            <p:cNvPr id="12" name="Picture 11" descr="gray dogwood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9" r="25351"/>
            <a:stretch/>
          </p:blipFill>
          <p:spPr>
            <a:xfrm>
              <a:off x="5402259" y="1735498"/>
              <a:ext cx="1922280" cy="226189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65039" y="356895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Dogwood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67680" y="1737584"/>
            <a:ext cx="1710043" cy="2271921"/>
            <a:chOff x="7369749" y="1730297"/>
            <a:chExt cx="1710043" cy="2271921"/>
          </a:xfrm>
        </p:grpSpPr>
        <p:pic>
          <p:nvPicPr>
            <p:cNvPr id="3" name="Picture 2" descr="buckthorn_leaf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9"/>
            <a:stretch/>
          </p:blipFill>
          <p:spPr>
            <a:xfrm>
              <a:off x="7369749" y="1730297"/>
              <a:ext cx="1710043" cy="22719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70958" y="356686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Buckthorn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9234" y="4218618"/>
            <a:ext cx="1505638" cy="2439690"/>
            <a:chOff x="5597883" y="4203320"/>
            <a:chExt cx="1505638" cy="2439690"/>
          </a:xfrm>
        </p:grpSpPr>
        <p:pic>
          <p:nvPicPr>
            <p:cNvPr id="6" name="Picture 5" descr="smooth sumac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30857" y="4670346"/>
              <a:ext cx="2439690" cy="15056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57124" y="6169273"/>
              <a:ext cx="850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Sumac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26274" y="4233841"/>
            <a:ext cx="1739955" cy="2409169"/>
            <a:chOff x="7186830" y="4233841"/>
            <a:chExt cx="1739955" cy="2409169"/>
          </a:xfrm>
        </p:grpSpPr>
        <p:pic>
          <p:nvPicPr>
            <p:cNvPr id="5" name="Picture 4" descr="TreeOfHeaven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30" y="4233841"/>
              <a:ext cx="1739955" cy="24091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28884" y="6178569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Tree of Heaven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43595" y="5015498"/>
            <a:ext cx="1479957" cy="1838790"/>
            <a:chOff x="1113472" y="4997436"/>
            <a:chExt cx="1479957" cy="1838790"/>
          </a:xfrm>
        </p:grpSpPr>
        <p:pic>
          <p:nvPicPr>
            <p:cNvPr id="11" name="Picture 10" descr="spicebush(lindera)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/>
            <a:stretch/>
          </p:blipFill>
          <p:spPr>
            <a:xfrm rot="16200000">
              <a:off x="934056" y="5176852"/>
              <a:ext cx="1838790" cy="14799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96668" y="6409132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Spicebush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9861" y="5048860"/>
            <a:ext cx="1451201" cy="1827203"/>
            <a:chOff x="2657809" y="5030797"/>
            <a:chExt cx="1451201" cy="1827203"/>
          </a:xfrm>
        </p:grpSpPr>
        <p:pic>
          <p:nvPicPr>
            <p:cNvPr id="9" name="Picture 8" descr="honeysuckle_tat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 t="1" r="9708" b="-1679"/>
            <a:stretch/>
          </p:blipFill>
          <p:spPr>
            <a:xfrm>
              <a:off x="2667845" y="5030797"/>
              <a:ext cx="1422953" cy="18272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57809" y="6396070"/>
              <a:ext cx="1451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Honeysuckle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3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Litterbag Construction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356" y="1819732"/>
            <a:ext cx="414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Litterbags filled with varying ratios of two litter types </a:t>
            </a:r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(5 treatments x 5 reps/harvest)  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493" y="3136325"/>
            <a:ext cx="3549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2F5897"/>
                </a:solidFill>
              </a:rPr>
              <a:t>20 cm</a:t>
            </a:r>
            <a:r>
              <a:rPr lang="en-US" sz="2200" baseline="30000" dirty="0" smtClean="0">
                <a:solidFill>
                  <a:srgbClr val="2F5897"/>
                </a:solidFill>
              </a:rPr>
              <a:t>2</a:t>
            </a:r>
            <a:r>
              <a:rPr lang="en-US" sz="2200" dirty="0" smtClean="0">
                <a:solidFill>
                  <a:srgbClr val="2F5897"/>
                </a:solidFill>
              </a:rPr>
              <a:t> </a:t>
            </a:r>
            <a:r>
              <a:rPr lang="en-US" sz="2200" dirty="0">
                <a:solidFill>
                  <a:srgbClr val="2F5897"/>
                </a:solidFill>
              </a:rPr>
              <a:t>custom </a:t>
            </a:r>
            <a:r>
              <a:rPr lang="en-US" sz="2200" dirty="0" smtClean="0">
                <a:solidFill>
                  <a:srgbClr val="2F5897"/>
                </a:solidFill>
              </a:rPr>
              <a:t>nylon bags 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2F5897"/>
                </a:solidFill>
              </a:rPr>
              <a:t>Bottom: 1</a:t>
            </a:r>
            <a:r>
              <a:rPr lang="en-US" sz="2200" dirty="0">
                <a:solidFill>
                  <a:srgbClr val="2F5897"/>
                </a:solidFill>
              </a:rPr>
              <a:t>/16” </a:t>
            </a:r>
            <a:r>
              <a:rPr lang="en-US" sz="2200" dirty="0" smtClean="0">
                <a:solidFill>
                  <a:srgbClr val="2F5897"/>
                </a:solidFill>
              </a:rPr>
              <a:t>mesh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2F5897"/>
                </a:solidFill>
              </a:rPr>
              <a:t>Top: 1</a:t>
            </a:r>
            <a:r>
              <a:rPr lang="en-US" sz="2200" dirty="0">
                <a:solidFill>
                  <a:srgbClr val="2F5897"/>
                </a:solidFill>
              </a:rPr>
              <a:t>/4” </a:t>
            </a:r>
            <a:r>
              <a:rPr lang="en-US" sz="2200" dirty="0" smtClean="0">
                <a:solidFill>
                  <a:srgbClr val="2F5897"/>
                </a:solidFill>
              </a:rPr>
              <a:t>mesh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10607" y="3125592"/>
            <a:ext cx="4105275" cy="2405618"/>
            <a:chOff x="514350" y="2857500"/>
            <a:chExt cx="4105275" cy="2405618"/>
          </a:xfrm>
        </p:grpSpPr>
        <p:sp>
          <p:nvSpPr>
            <p:cNvPr id="5" name="Rectangle 4"/>
            <p:cNvSpPr/>
            <p:nvPr/>
          </p:nvSpPr>
          <p:spPr>
            <a:xfrm>
              <a:off x="514350" y="387985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350" y="4389302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350" y="285750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4350" y="3366952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98625" y="3879850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8625" y="4373427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8625" y="285750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98625" y="3366952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11250" y="387985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1250" y="4392206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11250" y="285750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1250" y="3366952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01875" y="3863975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01875" y="4373427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01875" y="2857500"/>
              <a:ext cx="457200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01875" y="3366952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2425" y="3849552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2425" y="4359004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92425" y="2858952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2425" y="3352529"/>
              <a:ext cx="457200" cy="463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350" y="4893786"/>
              <a:ext cx="45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20457" y="4893786"/>
              <a:ext cx="45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98625" y="4893786"/>
              <a:ext cx="45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05368" y="489378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T4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5918" y="4893786"/>
              <a:ext cx="45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93423" y="2879113"/>
              <a:ext cx="83095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Native  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5079" y="3370708"/>
              <a:ext cx="97454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Invasive</a:t>
              </a:r>
              <a:endParaRPr lang="en-US" dirty="0"/>
            </a:p>
          </p:txBody>
        </p:sp>
      </p:grpSp>
      <p:pic>
        <p:nvPicPr>
          <p:cNvPr id="3" name="Picture 2" descr="LItterbag closeup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/>
          <a:stretch/>
        </p:blipFill>
        <p:spPr>
          <a:xfrm rot="5400000">
            <a:off x="6006976" y="3632670"/>
            <a:ext cx="1875806" cy="3207081"/>
          </a:xfrm>
          <a:prstGeom prst="rect">
            <a:avLst/>
          </a:prstGeom>
        </p:spPr>
      </p:pic>
      <p:pic>
        <p:nvPicPr>
          <p:cNvPr id="10" name="Picture 9" descr="DATIS bags_Ferru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9" b="23076"/>
          <a:stretch/>
        </p:blipFill>
        <p:spPr>
          <a:xfrm>
            <a:off x="5341339" y="1805519"/>
            <a:ext cx="3207080" cy="13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pic>
        <p:nvPicPr>
          <p:cNvPr id="4" name="Picture 3" descr="Plattsburgh P10104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2077" b="4870"/>
          <a:stretch/>
        </p:blipFill>
        <p:spPr>
          <a:xfrm>
            <a:off x="4681978" y="1713543"/>
            <a:ext cx="3427321" cy="2347285"/>
          </a:xfrm>
          <a:prstGeom prst="rect">
            <a:avLst/>
          </a:prstGeom>
        </p:spPr>
      </p:pic>
      <p:pic>
        <p:nvPicPr>
          <p:cNvPr id="6" name="Picture 5" descr="Carthage terrestrial deploymen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1" r="5427" b="-2997"/>
          <a:stretch/>
        </p:blipFill>
        <p:spPr>
          <a:xfrm rot="5400000">
            <a:off x="1635524" y="1086736"/>
            <a:ext cx="2347286" cy="3600901"/>
          </a:xfrm>
          <a:prstGeom prst="rect">
            <a:avLst/>
          </a:prstGeom>
        </p:spPr>
      </p:pic>
      <p:pic>
        <p:nvPicPr>
          <p:cNvPr id="3" name="Picture 2" descr="Plattsburgh P10103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2" y="4076128"/>
            <a:ext cx="3441506" cy="2570492"/>
          </a:xfrm>
          <a:prstGeom prst="rect">
            <a:avLst/>
          </a:prstGeom>
        </p:spPr>
      </p:pic>
      <p:pic>
        <p:nvPicPr>
          <p:cNvPr id="9" name="Picture 8" descr="Plattsburgh P10103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23" y="4077716"/>
            <a:ext cx="3423176" cy="25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rrestrial DATIS results 2012_13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427"/>
          <a:stretch/>
        </p:blipFill>
        <p:spPr>
          <a:xfrm>
            <a:off x="442950" y="3474655"/>
            <a:ext cx="4988750" cy="3342323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031" y="471056"/>
            <a:ext cx="3627373" cy="1120085"/>
          </a:xfrm>
        </p:spPr>
        <p:txBody>
          <a:bodyPr/>
          <a:lstStyle/>
          <a:p>
            <a:r>
              <a:rPr lang="en-US" dirty="0" smtClean="0"/>
              <a:t>2012-2013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Aquatic DATIS results 2012_13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r="-342"/>
          <a:stretch/>
        </p:blipFill>
        <p:spPr>
          <a:xfrm>
            <a:off x="442950" y="61409"/>
            <a:ext cx="4988750" cy="3359085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389" y="3842803"/>
            <a:ext cx="3506172" cy="639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Terrestrial Environment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69690" y="1265515"/>
            <a:ext cx="3267102" cy="639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Aquatic Environment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5303" y="1866544"/>
            <a:ext cx="3353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buFont typeface="Arial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Invasive decomposition not always slower</a:t>
            </a:r>
          </a:p>
          <a:p>
            <a:pPr marL="256032" indent="-256032">
              <a:buFont typeface="Arial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May be species specific (</a:t>
            </a:r>
            <a:r>
              <a:rPr lang="en-US" sz="2200" i="1" dirty="0" smtClean="0">
                <a:solidFill>
                  <a:schemeClr val="tx2"/>
                </a:solidFill>
              </a:rPr>
              <a:t>Ailanthus</a:t>
            </a:r>
            <a:r>
              <a:rPr lang="en-US" sz="2200" dirty="0" smtClean="0">
                <a:solidFill>
                  <a:schemeClr val="tx2"/>
                </a:solidFill>
              </a:rPr>
              <a:t> vs. </a:t>
            </a:r>
            <a:r>
              <a:rPr lang="en-US" sz="2200" i="1" dirty="0" err="1" smtClean="0">
                <a:solidFill>
                  <a:schemeClr val="tx2"/>
                </a:solidFill>
              </a:rPr>
              <a:t>Rhamnus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303" y="4474361"/>
            <a:ext cx="341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buFont typeface="Arial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Faster decay by </a:t>
            </a:r>
            <a:r>
              <a:rPr lang="en-US" sz="2200" i="1" dirty="0" err="1" smtClean="0">
                <a:solidFill>
                  <a:schemeClr val="tx2"/>
                </a:solidFill>
              </a:rPr>
              <a:t>Rhamnus</a:t>
            </a:r>
            <a:endParaRPr lang="en-US" sz="2200" i="1" dirty="0" smtClean="0">
              <a:solidFill>
                <a:schemeClr val="tx2"/>
              </a:solidFill>
            </a:endParaRPr>
          </a:p>
          <a:p>
            <a:pPr marL="256032" indent="-256032">
              <a:buFont typeface="Arial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Ailanthus</a:t>
            </a:r>
            <a:r>
              <a:rPr lang="en-US" sz="2200" dirty="0" smtClean="0">
                <a:solidFill>
                  <a:schemeClr val="tx2"/>
                </a:solidFill>
              </a:rPr>
              <a:t> decay variable</a:t>
            </a:r>
          </a:p>
        </p:txBody>
      </p:sp>
    </p:spTree>
    <p:extLst>
      <p:ext uri="{BB962C8B-B14F-4D97-AF65-F5344CB8AC3E}">
        <p14:creationId xmlns:p14="http://schemas.microsoft.com/office/powerpoint/2010/main" val="26781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6532</TotalTime>
  <Words>874</Words>
  <Application>Microsoft Office PowerPoint</Application>
  <PresentationFormat>On-screen Show (4:3)</PresentationFormat>
  <Paragraphs>154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Calisto MT</vt:lpstr>
      <vt:lpstr>Times-Roman</vt:lpstr>
      <vt:lpstr>Wingdings</vt:lpstr>
      <vt:lpstr>Folio</vt:lpstr>
      <vt:lpstr>Decomposition in aquatic and terrestrial invaded systems (DATIS): scientific and educational insights from collaboration within the Ecological Research as Education Network</vt:lpstr>
      <vt:lpstr>Scientific Background</vt:lpstr>
      <vt:lpstr>Using the EREN Model</vt:lpstr>
      <vt:lpstr>Questions</vt:lpstr>
      <vt:lpstr>Participants</vt:lpstr>
      <vt:lpstr>Litterbag Experiment</vt:lpstr>
      <vt:lpstr>Litterbag Construction</vt:lpstr>
      <vt:lpstr>Deployment</vt:lpstr>
      <vt:lpstr>2012-2013 </vt:lpstr>
      <vt:lpstr>2013-2014 Results</vt:lpstr>
      <vt:lpstr>Assessment</vt:lpstr>
      <vt:lpstr>Universal Learning Goals</vt:lpstr>
      <vt:lpstr>Assessment: Pre-Post Tests (aim to implement 2014-15)</vt:lpstr>
      <vt:lpstr>Assessment: Pre-Post Tests (aim to implement 2014-15)</vt:lpstr>
      <vt:lpstr>Professional Development</vt:lpstr>
      <vt:lpstr>Challenges</vt:lpstr>
      <vt:lpstr>Strengths</vt:lpstr>
      <vt:lpstr>Decomposition in aquatic and terrestrial invaded systems (DATIS): scientific and educational insights from collaboration within the Ecological Research as Education Network</vt:lpstr>
    </vt:vector>
  </TitlesOfParts>
  <Company>Carthage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Gartner</dc:creator>
  <cp:lastModifiedBy>Marissa Witkovsky</cp:lastModifiedBy>
  <cp:revision>115</cp:revision>
  <dcterms:created xsi:type="dcterms:W3CDTF">2014-07-23T15:45:08Z</dcterms:created>
  <dcterms:modified xsi:type="dcterms:W3CDTF">2015-04-01T01:14:02Z</dcterms:modified>
</cp:coreProperties>
</file>