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9" r:id="rId3"/>
    <p:sldId id="260" r:id="rId4"/>
    <p:sldId id="264" r:id="rId5"/>
    <p:sldId id="283" r:id="rId6"/>
    <p:sldId id="282" r:id="rId7"/>
    <p:sldId id="265" r:id="rId8"/>
    <p:sldId id="256" r:id="rId9"/>
    <p:sldId id="266" r:id="rId10"/>
    <p:sldId id="267" r:id="rId11"/>
    <p:sldId id="268" r:id="rId12"/>
    <p:sldId id="269" r:id="rId13"/>
    <p:sldId id="270" r:id="rId14"/>
    <p:sldId id="273" r:id="rId15"/>
    <p:sldId id="271" r:id="rId16"/>
    <p:sldId id="272" r:id="rId17"/>
    <p:sldId id="274" r:id="rId18"/>
    <p:sldId id="276" r:id="rId19"/>
    <p:sldId id="277" r:id="rId20"/>
    <p:sldId id="275" r:id="rId21"/>
    <p:sldId id="278" r:id="rId22"/>
    <p:sldId id="279" r:id="rId23"/>
    <p:sldId id="280" r:id="rId24"/>
    <p:sldId id="28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79" autoAdjust="0"/>
  </p:normalViewPr>
  <p:slideViewPr>
    <p:cSldViewPr snapToGrid="0" snapToObjects="1">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10EE5-A7F6-7C4B-A91B-3CC0F3183F81}" type="datetimeFigureOut">
              <a:rPr lang="en-US" smtClean="0"/>
              <a:t>3/21/2015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E2A0EC-5A66-C64F-9AD2-5A227595BE1B}" type="slidenum">
              <a:rPr lang="en-US" smtClean="0"/>
              <a:t>‹#›</a:t>
            </a:fld>
            <a:endParaRPr lang="en-US"/>
          </a:p>
        </p:txBody>
      </p:sp>
    </p:spTree>
    <p:extLst>
      <p:ext uri="{BB962C8B-B14F-4D97-AF65-F5344CB8AC3E}">
        <p14:creationId xmlns:p14="http://schemas.microsoft.com/office/powerpoint/2010/main" val="1444823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Environmental resources have been hypothesized to be a primary driver of BWCs. Quality vegetation and artificial feeding stations increase bird density by providing food and shelter, and the number of fatalities is predicted to be proportional to species abundance.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BWCs are also hypothesized to be influenced by the amount of sheet glass in buildings and mortalities should correlated positively with window area. Large buildings in the city</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core commercial district is composed of many large buildings with displaying high window area and collisions should be high. Currently, ~20% of the total building area of commercial space in the United States may be found in suburban and exurban areas.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It remains equivocal that these hypotheses explain BWCs across the urban matrix because most research has been restricted by low replication of buildings, buildings with known mortalities, and failing to account for the factors that affect imperfect detection of carcasses.</a:t>
            </a: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BA446-9870-7A44-A329-253188F5410A}" type="slidenum">
              <a:rPr lang="en-US" sz="1200">
                <a:latin typeface="Calibri" charset="0"/>
              </a:rPr>
              <a:pPr eaLnBrk="1" hangingPunct="1"/>
              <a:t>4</a:t>
            </a:fld>
            <a:endParaRPr lang="en-US" sz="1200">
              <a:latin typeface="Calibri" charset="0"/>
            </a:endParaRPr>
          </a:p>
        </p:txBody>
      </p:sp>
    </p:spTree>
    <p:extLst>
      <p:ext uri="{BB962C8B-B14F-4D97-AF65-F5344CB8AC3E}">
        <p14:creationId xmlns:p14="http://schemas.microsoft.com/office/powerpoint/2010/main" val="344951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BA446-9870-7A44-A329-253188F5410A}" type="slidenum">
              <a:rPr lang="en-US" sz="1200">
                <a:latin typeface="Calibri" charset="0"/>
              </a:rPr>
              <a:pPr eaLnBrk="1" hangingPunct="1"/>
              <a:t>5</a:t>
            </a:fld>
            <a:endParaRPr lang="en-US" sz="1200">
              <a:latin typeface="Calibri" charset="0"/>
            </a:endParaRPr>
          </a:p>
        </p:txBody>
      </p:sp>
    </p:spTree>
    <p:extLst>
      <p:ext uri="{BB962C8B-B14F-4D97-AF65-F5344CB8AC3E}">
        <p14:creationId xmlns:p14="http://schemas.microsoft.com/office/powerpoint/2010/main" val="1903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Wildlife managers could mitigate collisions at hot spots by installing anti-collision windows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can be used by land planners to make decisions of development with birds in mind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It remains equivocal that these hypotheses explain BWCs across the urban matrix because most research has been restricted by low replication of buildings, buildings with known mortalities, and failing to account for the factors that affect imperfect detection of carcasses.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BA446-9870-7A44-A329-253188F5410A}" type="slidenum">
              <a:rPr lang="en-US" sz="1200">
                <a:latin typeface="Calibri" charset="0"/>
              </a:rPr>
              <a:pPr eaLnBrk="1" hangingPunct="1"/>
              <a:t>6</a:t>
            </a:fld>
            <a:endParaRPr lang="en-US" sz="1200">
              <a:latin typeface="Calibri" charset="0"/>
            </a:endParaRPr>
          </a:p>
        </p:txBody>
      </p:sp>
    </p:spTree>
    <p:extLst>
      <p:ext uri="{BB962C8B-B14F-4D97-AF65-F5344CB8AC3E}">
        <p14:creationId xmlns:p14="http://schemas.microsoft.com/office/powerpoint/2010/main" val="55039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However, the factors driving this variation within and among landscapes remain unexplored. </a:t>
            </a:r>
          </a:p>
          <a:p>
            <a:endParaRPr lang="en-US" dirty="0" smtClean="0"/>
          </a:p>
          <a:p>
            <a:r>
              <a:rPr lang="en-US" dirty="0" smtClean="0"/>
              <a:t>Indeed, cities throughout NA are locally unique and diverse configurations of urban development. Anchorage is different than Mexico City, which is different than Miami, which is different than St. John’s Newfoundland.</a:t>
            </a:r>
          </a:p>
          <a:p>
            <a:endParaRPr lang="en-US" dirty="0" smtClean="0"/>
          </a:p>
          <a:p>
            <a:r>
              <a:rPr lang="en-US" dirty="0" smtClean="0"/>
              <a:t>At broad scales, the types of birds may also be unique by virtue of what is present based on species ranges and how those local species are affected by development</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49A0B-C4DC-5644-A8DE-7EE876CA95C0}" type="slidenum">
              <a:rPr lang="en-US" sz="1200">
                <a:latin typeface="Calibri" charset="0"/>
              </a:rPr>
              <a:pPr eaLnBrk="1" hangingPunct="1"/>
              <a:t>7</a:t>
            </a:fld>
            <a:endParaRPr lang="en-US" sz="1200">
              <a:latin typeface="Calibri" charset="0"/>
            </a:endParaRPr>
          </a:p>
        </p:txBody>
      </p:sp>
    </p:spTree>
    <p:extLst>
      <p:ext uri="{BB962C8B-B14F-4D97-AF65-F5344CB8AC3E}">
        <p14:creationId xmlns:p14="http://schemas.microsoft.com/office/powerpoint/2010/main" val="297288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49A0B-C4DC-5644-A8DE-7EE876CA95C0}" type="slidenum">
              <a:rPr lang="en-US" sz="1200">
                <a:latin typeface="Calibri" charset="0"/>
              </a:rPr>
              <a:pPr eaLnBrk="1" hangingPunct="1"/>
              <a:t>9</a:t>
            </a:fld>
            <a:endParaRPr lang="en-US" sz="1200">
              <a:latin typeface="Calibri" charset="0"/>
            </a:endParaRPr>
          </a:p>
        </p:txBody>
      </p:sp>
    </p:spTree>
    <p:extLst>
      <p:ext uri="{BB962C8B-B14F-4D97-AF65-F5344CB8AC3E}">
        <p14:creationId xmlns:p14="http://schemas.microsoft.com/office/powerpoint/2010/main" val="361697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However, the factors driving this variation within and among landscapes remain unexplored. </a:t>
            </a:r>
          </a:p>
          <a:p>
            <a:endParaRPr lang="en-US" dirty="0" smtClean="0"/>
          </a:p>
          <a:p>
            <a:r>
              <a:rPr lang="en-US" dirty="0" smtClean="0"/>
              <a:t>Indeed, cities throughout NA are locally unique and diverse configurations of urban development. Anchorage is different than Mexico City, which is different than Miami, which is different than St. John’s Newfoundland.</a:t>
            </a:r>
          </a:p>
          <a:p>
            <a:endParaRPr lang="en-US" dirty="0" smtClean="0"/>
          </a:p>
          <a:p>
            <a:r>
              <a:rPr lang="en-US" dirty="0" smtClean="0"/>
              <a:t>At broad scales, the types of birds may also be unique by virtue of what is present based on species ranges and how those local species are affected by development</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49A0B-C4DC-5644-A8DE-7EE876CA95C0}" type="slidenum">
              <a:rPr lang="en-US" sz="1200">
                <a:latin typeface="Calibri" charset="0"/>
              </a:rPr>
              <a:pPr eaLnBrk="1" hangingPunct="1"/>
              <a:t>22</a:t>
            </a:fld>
            <a:endParaRPr lang="en-US" sz="1200">
              <a:latin typeface="Calibri" charset="0"/>
            </a:endParaRPr>
          </a:p>
        </p:txBody>
      </p:sp>
    </p:spTree>
    <p:extLst>
      <p:ext uri="{BB962C8B-B14F-4D97-AF65-F5344CB8AC3E}">
        <p14:creationId xmlns:p14="http://schemas.microsoft.com/office/powerpoint/2010/main" val="3546904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E9F87-6AF2-D347-8718-E3875D21C4B8}" type="datetimeFigureOut">
              <a:rPr lang="en-US" smtClean="0"/>
              <a:t>3/21/2015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245043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E9F87-6AF2-D347-8718-E3875D21C4B8}" type="datetimeFigureOut">
              <a:rPr lang="en-US" smtClean="0"/>
              <a:t>3/21/2015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10764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E9F87-6AF2-D347-8718-E3875D21C4B8}" type="datetimeFigureOut">
              <a:rPr lang="en-US" smtClean="0"/>
              <a:t>3/21/2015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2015367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E9F87-6AF2-D347-8718-E3875D21C4B8}" type="datetimeFigureOut">
              <a:rPr lang="en-US" smtClean="0"/>
              <a:t>3/21/2015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341290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E9F87-6AF2-D347-8718-E3875D21C4B8}" type="datetimeFigureOut">
              <a:rPr lang="en-US" smtClean="0"/>
              <a:t>3/21/2015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256765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E9F87-6AF2-D347-8718-E3875D21C4B8}" type="datetimeFigureOut">
              <a:rPr lang="en-US" smtClean="0"/>
              <a:t>3/21/2015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83195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E9F87-6AF2-D347-8718-E3875D21C4B8}" type="datetimeFigureOut">
              <a:rPr lang="en-US" smtClean="0"/>
              <a:t>3/21/2015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260198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E9F87-6AF2-D347-8718-E3875D21C4B8}" type="datetimeFigureOut">
              <a:rPr lang="en-US" smtClean="0"/>
              <a:t>3/21/2015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412392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E9F87-6AF2-D347-8718-E3875D21C4B8}" type="datetimeFigureOut">
              <a:rPr lang="en-US" smtClean="0"/>
              <a:t>3/21/2015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143905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E9F87-6AF2-D347-8718-E3875D21C4B8}" type="datetimeFigureOut">
              <a:rPr lang="en-US" smtClean="0"/>
              <a:t>3/21/2015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307547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E9F87-6AF2-D347-8718-E3875D21C4B8}" type="datetimeFigureOut">
              <a:rPr lang="en-US" smtClean="0"/>
              <a:t>3/21/2015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66EA-F37E-044D-838B-218B16E37240}" type="slidenum">
              <a:rPr lang="en-US" smtClean="0"/>
              <a:t>‹#›</a:t>
            </a:fld>
            <a:endParaRPr lang="en-US"/>
          </a:p>
        </p:txBody>
      </p:sp>
    </p:spTree>
    <p:extLst>
      <p:ext uri="{BB962C8B-B14F-4D97-AF65-F5344CB8AC3E}">
        <p14:creationId xmlns:p14="http://schemas.microsoft.com/office/powerpoint/2010/main" val="131379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E9F87-6AF2-D347-8718-E3875D21C4B8}" type="datetimeFigureOut">
              <a:rPr lang="en-US" smtClean="0"/>
              <a:t>3/21/2015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266EA-F37E-044D-838B-218B16E37240}" type="slidenum">
              <a:rPr lang="en-US" smtClean="0"/>
              <a:t>‹#›</a:t>
            </a:fld>
            <a:endParaRPr lang="en-US"/>
          </a:p>
        </p:txBody>
      </p:sp>
    </p:spTree>
    <p:extLst>
      <p:ext uri="{BB962C8B-B14F-4D97-AF65-F5344CB8AC3E}">
        <p14:creationId xmlns:p14="http://schemas.microsoft.com/office/powerpoint/2010/main" val="368958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4.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ger_BirdWindowCollisions_Carcass.jpg"/>
          <p:cNvPicPr>
            <a:picLocks noChangeAspect="1"/>
          </p:cNvPicPr>
          <p:nvPr/>
        </p:nvPicPr>
        <p:blipFill>
          <a:blip r:embed="rId2" cstate="screen">
            <a:alphaModFix/>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a:ext>
            </a:extLst>
          </a:blip>
          <a:stretch>
            <a:fillRect/>
          </a:stretch>
        </p:blipFill>
        <p:spPr>
          <a:xfrm>
            <a:off x="0" y="0"/>
            <a:ext cx="9142878" cy="6858000"/>
          </a:xfrm>
          <a:prstGeom prst="rect">
            <a:avLst/>
          </a:prstGeom>
        </p:spPr>
      </p:pic>
      <p:sp>
        <p:nvSpPr>
          <p:cNvPr id="6" name="TextBox 5"/>
          <p:cNvSpPr txBox="1"/>
          <p:nvPr/>
        </p:nvSpPr>
        <p:spPr>
          <a:xfrm>
            <a:off x="0" y="2176998"/>
            <a:ext cx="9142878" cy="1077218"/>
          </a:xfrm>
          <a:prstGeom prst="rect">
            <a:avLst/>
          </a:prstGeom>
          <a:noFill/>
        </p:spPr>
        <p:txBody>
          <a:bodyPr wrap="square" rtlCol="0">
            <a:spAutoFit/>
          </a:bodyPr>
          <a:lstStyle/>
          <a:p>
            <a:pPr algn="r"/>
            <a:r>
              <a:rPr lang="en-US" sz="3200" b="1" spc="160" dirty="0" smtClean="0">
                <a:solidFill>
                  <a:schemeClr val="bg1"/>
                </a:solidFill>
              </a:rPr>
              <a:t>Evaluating the drivers of bird</a:t>
            </a:r>
            <a:r>
              <a:rPr lang="en-US" sz="3200" b="1" spc="160" dirty="0">
                <a:solidFill>
                  <a:schemeClr val="bg1"/>
                </a:solidFill>
              </a:rPr>
              <a:t>-window </a:t>
            </a:r>
            <a:r>
              <a:rPr lang="en-US" sz="3200" b="1" spc="160" dirty="0" smtClean="0">
                <a:solidFill>
                  <a:schemeClr val="bg1"/>
                </a:solidFill>
              </a:rPr>
              <a:t>collisions throughout North America</a:t>
            </a:r>
            <a:endParaRPr lang="en-US" sz="3200" b="1" spc="160" dirty="0">
              <a:solidFill>
                <a:schemeClr val="bg1"/>
              </a:solidFill>
            </a:endParaRPr>
          </a:p>
        </p:txBody>
      </p:sp>
      <p:sp>
        <p:nvSpPr>
          <p:cNvPr id="5" name="TextBox 4"/>
          <p:cNvSpPr txBox="1"/>
          <p:nvPr/>
        </p:nvSpPr>
        <p:spPr>
          <a:xfrm>
            <a:off x="5464944" y="3269391"/>
            <a:ext cx="3679056" cy="1200328"/>
          </a:xfrm>
          <a:prstGeom prst="rect">
            <a:avLst/>
          </a:prstGeom>
          <a:noFill/>
        </p:spPr>
        <p:txBody>
          <a:bodyPr wrap="square" rtlCol="0">
            <a:spAutoFit/>
          </a:bodyPr>
          <a:lstStyle/>
          <a:p>
            <a:pPr algn="r"/>
            <a:r>
              <a:rPr lang="en-US" sz="2400" b="1" spc="160" dirty="0" smtClean="0"/>
              <a:t>Stephen B. Hager, </a:t>
            </a:r>
          </a:p>
          <a:p>
            <a:pPr algn="r"/>
            <a:r>
              <a:rPr lang="en-US" sz="2400" b="1" spc="160" dirty="0" smtClean="0"/>
              <a:t>Bradley J. </a:t>
            </a:r>
            <a:r>
              <a:rPr lang="en-US" sz="2400" b="1" spc="160" dirty="0" err="1" smtClean="0"/>
              <a:t>Cosentino</a:t>
            </a:r>
            <a:r>
              <a:rPr lang="en-US" sz="2400" b="1" spc="160" dirty="0" smtClean="0"/>
              <a:t>, </a:t>
            </a:r>
          </a:p>
          <a:p>
            <a:pPr algn="r"/>
            <a:r>
              <a:rPr lang="en-US" sz="2400" b="1" spc="160" dirty="0"/>
              <a:t>a</a:t>
            </a:r>
            <a:r>
              <a:rPr lang="en-US" sz="2400" b="1" spc="160" dirty="0" smtClean="0"/>
              <a:t>nd others</a:t>
            </a:r>
            <a:endParaRPr lang="en-US" sz="2400" b="1" spc="160" dirty="0"/>
          </a:p>
        </p:txBody>
      </p:sp>
    </p:spTree>
    <p:extLst>
      <p:ext uri="{BB962C8B-B14F-4D97-AF65-F5344CB8AC3E}">
        <p14:creationId xmlns:p14="http://schemas.microsoft.com/office/powerpoint/2010/main" val="953259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tiff"/>
          <p:cNvPicPr>
            <a:picLocks noChangeAspect="1"/>
          </p:cNvPicPr>
          <p:nvPr/>
        </p:nvPicPr>
        <p:blipFill rotWithShape="1">
          <a:blip r:embed="rId2" cstate="screen">
            <a:extLst>
              <a:ext uri="{28A0092B-C50C-407E-A947-70E740481C1C}">
                <a14:useLocalDpi xmlns:a14="http://schemas.microsoft.com/office/drawing/2010/main"/>
              </a:ext>
            </a:extLst>
          </a:blip>
          <a:srcRect t="7778" r="14352"/>
          <a:stretch/>
        </p:blipFill>
        <p:spPr>
          <a:xfrm>
            <a:off x="1312333" y="1587500"/>
            <a:ext cx="7831667" cy="5270500"/>
          </a:xfrm>
          <a:prstGeom prst="rect">
            <a:avLst/>
          </a:prstGeom>
        </p:spPr>
      </p:pic>
      <p:pic>
        <p:nvPicPr>
          <p:cNvPr id="5" name="Picture 4" descr="website.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8955" y="733776"/>
            <a:ext cx="3662552" cy="5390445"/>
          </a:xfrm>
          <a:prstGeom prst="rect">
            <a:avLst/>
          </a:prstGeom>
        </p:spPr>
      </p:pic>
      <p:sp>
        <p:nvSpPr>
          <p:cNvPr id="6" name="TextBox 5"/>
          <p:cNvSpPr txBox="1"/>
          <p:nvPr/>
        </p:nvSpPr>
        <p:spPr>
          <a:xfrm>
            <a:off x="239889" y="225778"/>
            <a:ext cx="2974492" cy="523220"/>
          </a:xfrm>
          <a:prstGeom prst="rect">
            <a:avLst/>
          </a:prstGeom>
          <a:noFill/>
        </p:spPr>
        <p:txBody>
          <a:bodyPr wrap="none" rtlCol="0">
            <a:spAutoFit/>
          </a:bodyPr>
          <a:lstStyle/>
          <a:p>
            <a:r>
              <a:rPr lang="en-US" sz="2800" dirty="0" smtClean="0"/>
              <a:t>Sampling Protocols</a:t>
            </a:r>
            <a:endParaRPr lang="en-US" sz="2800" dirty="0"/>
          </a:p>
        </p:txBody>
      </p:sp>
    </p:spTree>
    <p:extLst>
      <p:ext uri="{BB962C8B-B14F-4D97-AF65-F5344CB8AC3E}">
        <p14:creationId xmlns:p14="http://schemas.microsoft.com/office/powerpoint/2010/main" val="295624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ybldgstratified.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2000" y="0"/>
            <a:ext cx="5089879" cy="1923403"/>
          </a:xfrm>
          <a:prstGeom prst="rect">
            <a:avLst/>
          </a:prstGeom>
        </p:spPr>
      </p:pic>
      <p:sp>
        <p:nvSpPr>
          <p:cNvPr id="9" name="TextBox 8"/>
          <p:cNvSpPr txBox="1"/>
          <p:nvPr/>
        </p:nvSpPr>
        <p:spPr>
          <a:xfrm>
            <a:off x="127000" y="620889"/>
            <a:ext cx="2898049" cy="523220"/>
          </a:xfrm>
          <a:prstGeom prst="rect">
            <a:avLst/>
          </a:prstGeom>
          <a:noFill/>
        </p:spPr>
        <p:txBody>
          <a:bodyPr wrap="none" rtlCol="0">
            <a:spAutoFit/>
          </a:bodyPr>
          <a:lstStyle/>
          <a:p>
            <a:r>
              <a:rPr lang="en-US" sz="2800" dirty="0" smtClean="0"/>
              <a:t>Selecting Buildings</a:t>
            </a:r>
            <a:endParaRPr lang="en-US" sz="2800" dirty="0"/>
          </a:p>
        </p:txBody>
      </p:sp>
      <p:grpSp>
        <p:nvGrpSpPr>
          <p:cNvPr id="12" name="Group 11"/>
          <p:cNvGrpSpPr/>
          <p:nvPr/>
        </p:nvGrpSpPr>
        <p:grpSpPr>
          <a:xfrm>
            <a:off x="-1" y="1923403"/>
            <a:ext cx="9144000" cy="1685942"/>
            <a:chOff x="-1" y="1923403"/>
            <a:chExt cx="9144000" cy="1685942"/>
          </a:xfrm>
        </p:grpSpPr>
        <p:pic>
          <p:nvPicPr>
            <p:cNvPr id="6" name="Picture 5" descr="carcasssurvey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923403"/>
              <a:ext cx="6053667" cy="1685942"/>
            </a:xfrm>
            <a:prstGeom prst="rect">
              <a:avLst/>
            </a:prstGeom>
          </p:spPr>
        </p:pic>
        <p:sp>
          <p:nvSpPr>
            <p:cNvPr id="10" name="TextBox 9"/>
            <p:cNvSpPr txBox="1"/>
            <p:nvPr/>
          </p:nvSpPr>
          <p:spPr>
            <a:xfrm>
              <a:off x="6462888" y="2396066"/>
              <a:ext cx="2681111" cy="954107"/>
            </a:xfrm>
            <a:prstGeom prst="rect">
              <a:avLst/>
            </a:prstGeom>
            <a:noFill/>
          </p:spPr>
          <p:txBody>
            <a:bodyPr wrap="square" rtlCol="0">
              <a:spAutoFit/>
            </a:bodyPr>
            <a:lstStyle/>
            <a:p>
              <a:r>
                <a:rPr lang="en-US" sz="2800" dirty="0" smtClean="0"/>
                <a:t>Surveys for bird carcasses: how</a:t>
              </a:r>
              <a:endParaRPr lang="en-US" sz="2800" dirty="0"/>
            </a:p>
          </p:txBody>
        </p:sp>
      </p:grpSp>
      <p:grpSp>
        <p:nvGrpSpPr>
          <p:cNvPr id="16" name="Group 15"/>
          <p:cNvGrpSpPr/>
          <p:nvPr/>
        </p:nvGrpSpPr>
        <p:grpSpPr>
          <a:xfrm>
            <a:off x="448732" y="3685861"/>
            <a:ext cx="8695268" cy="3172140"/>
            <a:chOff x="448732" y="3685861"/>
            <a:chExt cx="8695268" cy="3172140"/>
          </a:xfrm>
        </p:grpSpPr>
        <p:grpSp>
          <p:nvGrpSpPr>
            <p:cNvPr id="13" name="Group 12"/>
            <p:cNvGrpSpPr/>
            <p:nvPr/>
          </p:nvGrpSpPr>
          <p:grpSpPr>
            <a:xfrm>
              <a:off x="448732" y="3685861"/>
              <a:ext cx="8695268" cy="3172140"/>
              <a:chOff x="448732" y="3685861"/>
              <a:chExt cx="8695268" cy="3172140"/>
            </a:xfrm>
          </p:grpSpPr>
          <p:pic>
            <p:nvPicPr>
              <p:cNvPr id="7" name="Picture 6" descr="21surveys.tiff"/>
              <p:cNvPicPr>
                <a:picLocks noChangeAspect="1"/>
              </p:cNvPicPr>
              <p:nvPr/>
            </p:nvPicPr>
            <p:blipFill rotWithShape="1">
              <a:blip r:embed="rId4" cstate="screen">
                <a:extLst>
                  <a:ext uri="{28A0092B-C50C-407E-A947-70E740481C1C}">
                    <a14:useLocalDpi xmlns:a14="http://schemas.microsoft.com/office/drawing/2010/main"/>
                  </a:ext>
                </a:extLst>
              </a:blip>
              <a:srcRect l="16335" t="8252" r="1" b="11158"/>
              <a:stretch/>
            </p:blipFill>
            <p:spPr>
              <a:xfrm>
                <a:off x="3513798" y="3685861"/>
                <a:ext cx="5630202" cy="3172140"/>
              </a:xfrm>
              <a:prstGeom prst="rect">
                <a:avLst/>
              </a:prstGeom>
            </p:spPr>
          </p:pic>
          <p:sp>
            <p:nvSpPr>
              <p:cNvPr id="11" name="TextBox 10"/>
              <p:cNvSpPr txBox="1"/>
              <p:nvPr/>
            </p:nvSpPr>
            <p:spPr>
              <a:xfrm>
                <a:off x="448732" y="4594577"/>
                <a:ext cx="2681111" cy="954107"/>
              </a:xfrm>
              <a:prstGeom prst="rect">
                <a:avLst/>
              </a:prstGeom>
              <a:noFill/>
            </p:spPr>
            <p:txBody>
              <a:bodyPr wrap="square" rtlCol="0">
                <a:spAutoFit/>
              </a:bodyPr>
              <a:lstStyle/>
              <a:p>
                <a:r>
                  <a:rPr lang="en-US" sz="2800" dirty="0" smtClean="0"/>
                  <a:t>Surveys for bird carcasses: when</a:t>
                </a:r>
                <a:endParaRPr lang="en-US" sz="2800" dirty="0"/>
              </a:p>
            </p:txBody>
          </p:sp>
        </p:grpSp>
        <p:sp>
          <p:nvSpPr>
            <p:cNvPr id="14" name="TextBox 13"/>
            <p:cNvSpPr txBox="1"/>
            <p:nvPr/>
          </p:nvSpPr>
          <p:spPr>
            <a:xfrm>
              <a:off x="3513798" y="4409911"/>
              <a:ext cx="890350" cy="369332"/>
            </a:xfrm>
            <a:prstGeom prst="rect">
              <a:avLst/>
            </a:prstGeom>
            <a:noFill/>
          </p:spPr>
          <p:txBody>
            <a:bodyPr wrap="none" rtlCol="0">
              <a:spAutoFit/>
            </a:bodyPr>
            <a:lstStyle/>
            <a:p>
              <a:r>
                <a:rPr lang="en-US" dirty="0" smtClean="0"/>
                <a:t>22 Sept</a:t>
              </a:r>
              <a:endParaRPr lang="en-US" dirty="0"/>
            </a:p>
          </p:txBody>
        </p:sp>
        <p:sp>
          <p:nvSpPr>
            <p:cNvPr id="15" name="TextBox 14"/>
            <p:cNvSpPr txBox="1"/>
            <p:nvPr/>
          </p:nvSpPr>
          <p:spPr>
            <a:xfrm>
              <a:off x="8238067" y="6083110"/>
              <a:ext cx="800219" cy="369332"/>
            </a:xfrm>
            <a:prstGeom prst="rect">
              <a:avLst/>
            </a:prstGeom>
            <a:noFill/>
          </p:spPr>
          <p:txBody>
            <a:bodyPr wrap="none" rtlCol="0">
              <a:spAutoFit/>
            </a:bodyPr>
            <a:lstStyle/>
            <a:p>
              <a:r>
                <a:rPr lang="en-US" dirty="0" smtClean="0"/>
                <a:t>12 Oct</a:t>
              </a:r>
              <a:endParaRPr lang="en-US" dirty="0"/>
            </a:p>
          </p:txBody>
        </p:sp>
      </p:grpSp>
    </p:spTree>
    <p:extLst>
      <p:ext uri="{BB962C8B-B14F-4D97-AF65-F5344CB8AC3E}">
        <p14:creationId xmlns:p14="http://schemas.microsoft.com/office/powerpoint/2010/main" val="21628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hbldgs.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2222" y="2201333"/>
            <a:ext cx="7591778" cy="4656667"/>
          </a:xfrm>
          <a:prstGeom prst="rect">
            <a:avLst/>
          </a:prstGeom>
        </p:spPr>
      </p:pic>
      <p:grpSp>
        <p:nvGrpSpPr>
          <p:cNvPr id="10" name="Group 9"/>
          <p:cNvGrpSpPr/>
          <p:nvPr/>
        </p:nvGrpSpPr>
        <p:grpSpPr>
          <a:xfrm>
            <a:off x="0" y="-1"/>
            <a:ext cx="9144000" cy="3513667"/>
            <a:chOff x="0" y="-1"/>
            <a:chExt cx="9144000" cy="3513667"/>
          </a:xfrm>
        </p:grpSpPr>
        <p:pic>
          <p:nvPicPr>
            <p:cNvPr id="4" name="Picture 3"/>
            <p:cNvPicPr>
              <a:picLocks noChangeAspect="1"/>
            </p:cNvPicPr>
            <p:nvPr/>
          </p:nvPicPr>
          <p:blipFill>
            <a:blip r:embed="rId3"/>
            <a:stretch>
              <a:fillRect/>
            </a:stretch>
          </p:blipFill>
          <p:spPr>
            <a:xfrm>
              <a:off x="0" y="-1"/>
              <a:ext cx="4424618" cy="3513667"/>
            </a:xfrm>
            <a:prstGeom prst="rect">
              <a:avLst/>
            </a:prstGeom>
          </p:spPr>
        </p:pic>
        <p:sp>
          <p:nvSpPr>
            <p:cNvPr id="9" name="TextBox 8"/>
            <p:cNvSpPr txBox="1"/>
            <p:nvPr/>
          </p:nvSpPr>
          <p:spPr>
            <a:xfrm>
              <a:off x="4424618" y="479778"/>
              <a:ext cx="4719382" cy="1384995"/>
            </a:xfrm>
            <a:prstGeom prst="rect">
              <a:avLst/>
            </a:prstGeom>
            <a:noFill/>
          </p:spPr>
          <p:txBody>
            <a:bodyPr wrap="square" rtlCol="0">
              <a:spAutoFit/>
            </a:bodyPr>
            <a:lstStyle/>
            <a:p>
              <a:r>
                <a:rPr lang="en-US" sz="2800" dirty="0" smtClean="0"/>
                <a:t>Measuring windows, categorized tinting, # stories, and </a:t>
              </a:r>
              <a:r>
                <a:rPr lang="en-US" sz="2800" dirty="0" err="1" smtClean="0"/>
                <a:t>floorspace</a:t>
              </a:r>
              <a:endParaRPr lang="en-US" sz="2800" dirty="0"/>
            </a:p>
          </p:txBody>
        </p:sp>
      </p:grpSp>
    </p:spTree>
    <p:extLst>
      <p:ext uri="{BB962C8B-B14F-4D97-AF65-F5344CB8AC3E}">
        <p14:creationId xmlns:p14="http://schemas.microsoft.com/office/powerpoint/2010/main" val="6773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1000"/>
          </a:blip>
          <a:stretch>
            <a:fillRect/>
          </a:stretch>
        </p:blipFill>
        <p:spPr>
          <a:xfrm>
            <a:off x="0" y="-1"/>
            <a:ext cx="4424618" cy="3513667"/>
          </a:xfrm>
          <a:prstGeom prst="rect">
            <a:avLst/>
          </a:prstGeom>
        </p:spPr>
      </p:pic>
      <p:pic>
        <p:nvPicPr>
          <p:cNvPr id="2" name="Picture 1" descr="Muhbldgs.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222" y="2201333"/>
            <a:ext cx="7591778" cy="4656667"/>
          </a:xfrm>
          <a:prstGeom prst="rect">
            <a:avLst/>
          </a:prstGeom>
        </p:spPr>
      </p:pic>
      <p:pic>
        <p:nvPicPr>
          <p:cNvPr id="3" name="Picture 2" descr="MuhDigi.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2222" y="2201333"/>
            <a:ext cx="7591778" cy="4642556"/>
          </a:xfrm>
          <a:prstGeom prst="rect">
            <a:avLst/>
          </a:prstGeom>
        </p:spPr>
      </p:pic>
      <p:sp>
        <p:nvSpPr>
          <p:cNvPr id="7" name="TextBox 6"/>
          <p:cNvSpPr txBox="1"/>
          <p:nvPr/>
        </p:nvSpPr>
        <p:spPr>
          <a:xfrm>
            <a:off x="4424618" y="385451"/>
            <a:ext cx="4719382" cy="1384995"/>
          </a:xfrm>
          <a:prstGeom prst="rect">
            <a:avLst/>
          </a:prstGeom>
          <a:noFill/>
        </p:spPr>
        <p:txBody>
          <a:bodyPr wrap="square" rtlCol="0">
            <a:spAutoFit/>
          </a:bodyPr>
          <a:lstStyle/>
          <a:p>
            <a:r>
              <a:rPr lang="en-US" sz="2800" dirty="0" smtClean="0"/>
              <a:t>Estimate </a:t>
            </a:r>
            <a:r>
              <a:rPr lang="en-US" sz="2800" u="sng" dirty="0" smtClean="0"/>
              <a:t>local development</a:t>
            </a:r>
            <a:r>
              <a:rPr lang="en-US" sz="2800" dirty="0" smtClean="0"/>
              <a:t> in a GIS: proportion of vegetation and impervious surfaces</a:t>
            </a:r>
            <a:endParaRPr lang="en-US" sz="2800" dirty="0"/>
          </a:p>
        </p:txBody>
      </p:sp>
    </p:spTree>
    <p:extLst>
      <p:ext uri="{BB962C8B-B14F-4D97-AF65-F5344CB8AC3E}">
        <p14:creationId xmlns:p14="http://schemas.microsoft.com/office/powerpoint/2010/main" val="3525475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8562"/>
            <a:ext cx="9144000" cy="523220"/>
          </a:xfrm>
          <a:prstGeom prst="rect">
            <a:avLst/>
          </a:prstGeom>
          <a:noFill/>
        </p:spPr>
        <p:txBody>
          <a:bodyPr wrap="square" rtlCol="0">
            <a:spAutoFit/>
          </a:bodyPr>
          <a:lstStyle/>
          <a:p>
            <a:r>
              <a:rPr lang="en-US" sz="2800" dirty="0" smtClean="0"/>
              <a:t>Estimate </a:t>
            </a:r>
            <a:r>
              <a:rPr lang="en-US" sz="2800" u="sng" dirty="0" smtClean="0"/>
              <a:t>regional development</a:t>
            </a:r>
            <a:r>
              <a:rPr lang="en-US" sz="2800" dirty="0" smtClean="0"/>
              <a:t> (proportion)</a:t>
            </a:r>
            <a:endParaRPr lang="en-US" sz="2800" dirty="0"/>
          </a:p>
        </p:txBody>
      </p:sp>
      <p:pic>
        <p:nvPicPr>
          <p:cNvPr id="6" name="Picture 5" descr="TexasAM_regional_analys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584200"/>
            <a:ext cx="8516112" cy="5669280"/>
          </a:xfrm>
          <a:prstGeom prst="rect">
            <a:avLst/>
          </a:prstGeom>
        </p:spPr>
      </p:pic>
      <p:sp>
        <p:nvSpPr>
          <p:cNvPr id="7" name="TextBox 6"/>
          <p:cNvSpPr txBox="1"/>
          <p:nvPr/>
        </p:nvSpPr>
        <p:spPr>
          <a:xfrm>
            <a:off x="304800" y="6253480"/>
            <a:ext cx="2338689" cy="369332"/>
          </a:xfrm>
          <a:prstGeom prst="rect">
            <a:avLst/>
          </a:prstGeom>
          <a:noFill/>
        </p:spPr>
        <p:txBody>
          <a:bodyPr wrap="none" rtlCol="0">
            <a:spAutoFit/>
          </a:bodyPr>
          <a:lstStyle/>
          <a:p>
            <a:r>
              <a:rPr lang="en-US" dirty="0" smtClean="0"/>
              <a:t>Texas A &amp; M, Kingsville</a:t>
            </a:r>
            <a:endParaRPr lang="en-US" dirty="0"/>
          </a:p>
        </p:txBody>
      </p:sp>
    </p:spTree>
    <p:extLst>
      <p:ext uri="{BB962C8B-B14F-4D97-AF65-F5344CB8AC3E}">
        <p14:creationId xmlns:p14="http://schemas.microsoft.com/office/powerpoint/2010/main" val="1674371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111" y="127000"/>
            <a:ext cx="2127656" cy="523220"/>
          </a:xfrm>
          <a:prstGeom prst="rect">
            <a:avLst/>
          </a:prstGeom>
          <a:noFill/>
        </p:spPr>
        <p:txBody>
          <a:bodyPr wrap="none" rtlCol="0">
            <a:spAutoFit/>
          </a:bodyPr>
          <a:lstStyle/>
          <a:p>
            <a:r>
              <a:rPr lang="en-US" sz="2800" dirty="0" smtClean="0"/>
              <a:t>Data Analysis</a:t>
            </a:r>
            <a:endParaRPr lang="en-US" sz="2800" dirty="0"/>
          </a:p>
        </p:txBody>
      </p:sp>
      <p:sp>
        <p:nvSpPr>
          <p:cNvPr id="5" name="TextBox 4"/>
          <p:cNvSpPr txBox="1"/>
          <p:nvPr/>
        </p:nvSpPr>
        <p:spPr>
          <a:xfrm>
            <a:off x="352778" y="790222"/>
            <a:ext cx="8791222" cy="1200328"/>
          </a:xfrm>
          <a:prstGeom prst="rect">
            <a:avLst/>
          </a:prstGeom>
          <a:noFill/>
        </p:spPr>
        <p:txBody>
          <a:bodyPr wrap="square" rtlCol="0">
            <a:spAutoFit/>
          </a:bodyPr>
          <a:lstStyle/>
          <a:p>
            <a:r>
              <a:rPr lang="en-US" sz="2400" dirty="0" smtClean="0"/>
              <a:t>21 daily carcass surveys at 87 buildings across the 13 sites </a:t>
            </a:r>
          </a:p>
          <a:p>
            <a:endParaRPr lang="en-US" sz="2400" dirty="0" smtClean="0"/>
          </a:p>
          <a:p>
            <a:r>
              <a:rPr lang="en-US" sz="2400" dirty="0" smtClean="0"/>
              <a:t>Generalized </a:t>
            </a:r>
            <a:r>
              <a:rPr lang="en-US" sz="2400" dirty="0"/>
              <a:t>linear mixed models </a:t>
            </a:r>
            <a:r>
              <a:rPr lang="en-US" sz="2400" dirty="0" smtClean="0"/>
              <a:t>assessed:</a:t>
            </a:r>
            <a:endParaRPr lang="en-US" sz="2400" dirty="0"/>
          </a:p>
        </p:txBody>
      </p:sp>
      <p:sp>
        <p:nvSpPr>
          <p:cNvPr id="6" name="TextBox 5"/>
          <p:cNvSpPr txBox="1"/>
          <p:nvPr/>
        </p:nvSpPr>
        <p:spPr>
          <a:xfrm>
            <a:off x="141111" y="2764729"/>
            <a:ext cx="1453445" cy="830997"/>
          </a:xfrm>
          <a:prstGeom prst="rect">
            <a:avLst/>
          </a:prstGeom>
          <a:noFill/>
        </p:spPr>
        <p:txBody>
          <a:bodyPr wrap="square" rtlCol="0">
            <a:spAutoFit/>
          </a:bodyPr>
          <a:lstStyle/>
          <a:p>
            <a:pPr algn="r"/>
            <a:r>
              <a:rPr lang="en-US" sz="2400" dirty="0" smtClean="0"/>
              <a:t># Bird</a:t>
            </a:r>
          </a:p>
          <a:p>
            <a:pPr algn="r"/>
            <a:r>
              <a:rPr lang="en-US" sz="2400" dirty="0" smtClean="0"/>
              <a:t>Carcasses</a:t>
            </a:r>
            <a:endParaRPr lang="en-US" sz="2400" dirty="0"/>
          </a:p>
        </p:txBody>
      </p:sp>
      <p:sp>
        <p:nvSpPr>
          <p:cNvPr id="7" name="TextBox 6"/>
          <p:cNvSpPr txBox="1"/>
          <p:nvPr/>
        </p:nvSpPr>
        <p:spPr>
          <a:xfrm>
            <a:off x="1961444" y="2354454"/>
            <a:ext cx="7182556" cy="1569660"/>
          </a:xfrm>
          <a:prstGeom prst="rect">
            <a:avLst/>
          </a:prstGeom>
          <a:noFill/>
        </p:spPr>
        <p:txBody>
          <a:bodyPr wrap="square" rtlCol="0">
            <a:spAutoFit/>
          </a:bodyPr>
          <a:lstStyle/>
          <a:p>
            <a:pPr marL="457200" indent="-457200">
              <a:buFont typeface="+mj-lt"/>
              <a:buAutoNum type="arabicPeriod"/>
            </a:pPr>
            <a:r>
              <a:rPr lang="en-US" sz="2400" dirty="0" smtClean="0"/>
              <a:t>Total </a:t>
            </a:r>
            <a:r>
              <a:rPr lang="en-US" sz="2400" dirty="0"/>
              <a:t>window area for each </a:t>
            </a:r>
            <a:r>
              <a:rPr lang="en-US" sz="2400" dirty="0" smtClean="0"/>
              <a:t>building**</a:t>
            </a:r>
          </a:p>
          <a:p>
            <a:pPr marL="457200" indent="-457200">
              <a:buFont typeface="+mj-lt"/>
              <a:buAutoNum type="arabicPeriod"/>
            </a:pPr>
            <a:r>
              <a:rPr lang="en-US" sz="2400" dirty="0" smtClean="0"/>
              <a:t>Window tinting (</a:t>
            </a:r>
            <a:r>
              <a:rPr lang="en-US" sz="2400" dirty="0"/>
              <a:t>clear, tinted, or tinted-reflective)</a:t>
            </a:r>
          </a:p>
          <a:p>
            <a:pPr marL="457200" indent="-457200">
              <a:buFont typeface="+mj-lt"/>
              <a:buAutoNum type="arabicPeriod"/>
            </a:pPr>
            <a:r>
              <a:rPr lang="en-US" sz="2400" dirty="0" smtClean="0"/>
              <a:t>Local </a:t>
            </a:r>
            <a:r>
              <a:rPr lang="en-US" sz="2400" dirty="0"/>
              <a:t>digitized vegetation cover within </a:t>
            </a:r>
            <a:r>
              <a:rPr lang="en-US" sz="2400" dirty="0" smtClean="0"/>
              <a:t>50 m</a:t>
            </a:r>
          </a:p>
          <a:p>
            <a:pPr marL="457200" indent="-457200">
              <a:buFont typeface="+mj-lt"/>
              <a:buAutoNum type="arabicPeriod"/>
            </a:pPr>
            <a:r>
              <a:rPr lang="en-US" sz="2400" dirty="0"/>
              <a:t>P</a:t>
            </a:r>
            <a:r>
              <a:rPr lang="en-US" sz="2400" dirty="0" smtClean="0"/>
              <a:t>roportion </a:t>
            </a:r>
            <a:r>
              <a:rPr lang="en-US" sz="2400" dirty="0"/>
              <a:t>of developed land within 10 km buffer</a:t>
            </a:r>
          </a:p>
        </p:txBody>
      </p:sp>
      <p:sp>
        <p:nvSpPr>
          <p:cNvPr id="2" name="Rectangle 1"/>
          <p:cNvSpPr/>
          <p:nvPr/>
        </p:nvSpPr>
        <p:spPr>
          <a:xfrm>
            <a:off x="2268767" y="4431945"/>
            <a:ext cx="3295193" cy="461665"/>
          </a:xfrm>
          <a:prstGeom prst="rect">
            <a:avLst/>
          </a:prstGeom>
        </p:spPr>
        <p:txBody>
          <a:bodyPr wrap="none">
            <a:spAutoFit/>
          </a:bodyPr>
          <a:lstStyle/>
          <a:p>
            <a:r>
              <a:rPr lang="en-US" sz="2400" dirty="0" smtClean="0"/>
              <a:t>**</a:t>
            </a:r>
            <a:r>
              <a:rPr lang="en-US" sz="2400" dirty="0" err="1" smtClean="0"/>
              <a:t>Floorspace</a:t>
            </a:r>
            <a:r>
              <a:rPr lang="en-US" sz="2400" dirty="0" smtClean="0"/>
              <a:t> </a:t>
            </a:r>
            <a:r>
              <a:rPr lang="en-US" sz="2400" dirty="0"/>
              <a:t>and stories </a:t>
            </a:r>
          </a:p>
        </p:txBody>
      </p:sp>
      <p:sp>
        <p:nvSpPr>
          <p:cNvPr id="8" name="Left Bracket 7"/>
          <p:cNvSpPr/>
          <p:nvPr/>
        </p:nvSpPr>
        <p:spPr>
          <a:xfrm>
            <a:off x="1856723" y="2214394"/>
            <a:ext cx="412044" cy="190605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57020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11"/>
            <a:ext cx="1230500" cy="523220"/>
          </a:xfrm>
          <a:prstGeom prst="rect">
            <a:avLst/>
          </a:prstGeom>
          <a:noFill/>
        </p:spPr>
        <p:txBody>
          <a:bodyPr wrap="none" rtlCol="0">
            <a:spAutoFit/>
          </a:bodyPr>
          <a:lstStyle/>
          <a:p>
            <a:r>
              <a:rPr lang="en-US" sz="2800" dirty="0" smtClean="0"/>
              <a:t>Results</a:t>
            </a:r>
            <a:endParaRPr lang="en-US" sz="2800" dirty="0"/>
          </a:p>
        </p:txBody>
      </p:sp>
      <p:grpSp>
        <p:nvGrpSpPr>
          <p:cNvPr id="3" name="Group 2"/>
          <p:cNvGrpSpPr/>
          <p:nvPr/>
        </p:nvGrpSpPr>
        <p:grpSpPr>
          <a:xfrm>
            <a:off x="2063055" y="14533"/>
            <a:ext cx="6879296" cy="6744689"/>
            <a:chOff x="2063055" y="14533"/>
            <a:chExt cx="6879296" cy="6744689"/>
          </a:xfrm>
        </p:grpSpPr>
        <p:pic>
          <p:nvPicPr>
            <p:cNvPr id="7" name="Picture 6"/>
            <p:cNvPicPr/>
            <p:nvPr/>
          </p:nvPicPr>
          <p:blipFill>
            <a:blip r:embed="rId2" cstate="screen">
              <a:extLst>
                <a:ext uri="{28A0092B-C50C-407E-A947-70E740481C1C}">
                  <a14:useLocalDpi xmlns:a14="http://schemas.microsoft.com/office/drawing/2010/main"/>
                </a:ext>
              </a:extLst>
            </a:blip>
            <a:srcRect t="1244" b="1858"/>
            <a:stretch>
              <a:fillRect/>
            </a:stretch>
          </p:blipFill>
          <p:spPr bwMode="auto">
            <a:xfrm>
              <a:off x="2063055" y="14533"/>
              <a:ext cx="6879296" cy="6744689"/>
            </a:xfrm>
            <a:prstGeom prst="rect">
              <a:avLst/>
            </a:prstGeom>
            <a:noFill/>
            <a:ln w="9525">
              <a:noFill/>
              <a:miter lim="800000"/>
              <a:headEnd/>
              <a:tailEnd/>
            </a:ln>
          </p:spPr>
        </p:pic>
        <p:sp>
          <p:nvSpPr>
            <p:cNvPr id="2" name="Rectangle 1"/>
            <p:cNvSpPr/>
            <p:nvPr/>
          </p:nvSpPr>
          <p:spPr>
            <a:xfrm>
              <a:off x="2328333" y="14533"/>
              <a:ext cx="6166556" cy="1340134"/>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73390" y="1553331"/>
            <a:ext cx="2452499" cy="830997"/>
          </a:xfrm>
          <a:prstGeom prst="rect">
            <a:avLst/>
          </a:prstGeom>
          <a:noFill/>
        </p:spPr>
        <p:txBody>
          <a:bodyPr wrap="square" rtlCol="0">
            <a:spAutoFit/>
          </a:bodyPr>
          <a:lstStyle/>
          <a:p>
            <a:r>
              <a:rPr lang="en-US" sz="2400" dirty="0" smtClean="0"/>
              <a:t>91 </a:t>
            </a:r>
            <a:r>
              <a:rPr lang="en-US" sz="2400" dirty="0"/>
              <a:t>bird </a:t>
            </a:r>
            <a:r>
              <a:rPr lang="en-US" sz="2400" dirty="0" smtClean="0"/>
              <a:t>carcasses</a:t>
            </a:r>
          </a:p>
          <a:p>
            <a:r>
              <a:rPr lang="en-US" sz="2400" dirty="0" smtClean="0"/>
              <a:t>39 species</a:t>
            </a:r>
            <a:endParaRPr lang="en-US" sz="2400" dirty="0"/>
          </a:p>
        </p:txBody>
      </p:sp>
    </p:spTree>
    <p:extLst>
      <p:ext uri="{BB962C8B-B14F-4D97-AF65-F5344CB8AC3E}">
        <p14:creationId xmlns:p14="http://schemas.microsoft.com/office/powerpoint/2010/main" val="12666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223" y="127000"/>
            <a:ext cx="1230500" cy="523220"/>
          </a:xfrm>
          <a:prstGeom prst="rect">
            <a:avLst/>
          </a:prstGeom>
          <a:noFill/>
        </p:spPr>
        <p:txBody>
          <a:bodyPr wrap="none" rtlCol="0">
            <a:spAutoFit/>
          </a:bodyPr>
          <a:lstStyle/>
          <a:p>
            <a:r>
              <a:rPr lang="en-US" sz="2800" dirty="0" smtClean="0"/>
              <a:t>Results</a:t>
            </a:r>
            <a:endParaRPr lang="en-US" sz="2800" dirty="0"/>
          </a:p>
        </p:txBody>
      </p:sp>
      <p:pic>
        <p:nvPicPr>
          <p:cNvPr id="6" name="Picture 5" descr="MagMortMap.jpg"/>
          <p:cNvPicPr/>
          <p:nvPr/>
        </p:nvPicPr>
        <p:blipFill rotWithShape="1">
          <a:blip r:embed="rId2" cstate="screen">
            <a:extLst>
              <a:ext uri="{28A0092B-C50C-407E-A947-70E740481C1C}">
                <a14:useLocalDpi xmlns:a14="http://schemas.microsoft.com/office/drawing/2010/main"/>
              </a:ext>
            </a:extLst>
          </a:blip>
          <a:srcRect/>
          <a:stretch/>
        </p:blipFill>
        <p:spPr>
          <a:xfrm>
            <a:off x="610821" y="650220"/>
            <a:ext cx="8533179" cy="5761647"/>
          </a:xfrm>
          <a:prstGeom prst="rect">
            <a:avLst/>
          </a:prstGeom>
        </p:spPr>
      </p:pic>
      <p:pic>
        <p:nvPicPr>
          <p:cNvPr id="7" name="Picture 6" descr="MagMortMap.jpg"/>
          <p:cNvPicPr/>
          <p:nvPr/>
        </p:nvPicPr>
        <p:blipFill rotWithShape="1">
          <a:blip r:embed="rId3" cstate="screen">
            <a:extLst>
              <a:ext uri="{28A0092B-C50C-407E-A947-70E740481C1C}">
                <a14:useLocalDpi xmlns:a14="http://schemas.microsoft.com/office/drawing/2010/main"/>
              </a:ext>
            </a:extLst>
          </a:blip>
          <a:srcRect/>
          <a:stretch/>
        </p:blipFill>
        <p:spPr>
          <a:xfrm>
            <a:off x="1679221" y="1100665"/>
            <a:ext cx="2308524" cy="2596446"/>
          </a:xfrm>
          <a:prstGeom prst="rect">
            <a:avLst/>
          </a:prstGeom>
        </p:spPr>
      </p:pic>
    </p:spTree>
    <p:extLst>
      <p:ext uri="{BB962C8B-B14F-4D97-AF65-F5344CB8AC3E}">
        <p14:creationId xmlns:p14="http://schemas.microsoft.com/office/powerpoint/2010/main" val="3257268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111" y="127000"/>
            <a:ext cx="1230500" cy="523220"/>
          </a:xfrm>
          <a:prstGeom prst="rect">
            <a:avLst/>
          </a:prstGeom>
          <a:noFill/>
        </p:spPr>
        <p:txBody>
          <a:bodyPr wrap="none" rtlCol="0">
            <a:spAutoFit/>
          </a:bodyPr>
          <a:lstStyle/>
          <a:p>
            <a:r>
              <a:rPr lang="en-US" sz="2800" dirty="0" smtClean="0"/>
              <a:t>Results</a:t>
            </a:r>
            <a:endParaRPr lang="en-US" sz="2800" dirty="0"/>
          </a:p>
        </p:txBody>
      </p:sp>
      <p:sp>
        <p:nvSpPr>
          <p:cNvPr id="6" name="TextBox 5"/>
          <p:cNvSpPr txBox="1"/>
          <p:nvPr/>
        </p:nvSpPr>
        <p:spPr>
          <a:xfrm>
            <a:off x="281066" y="697608"/>
            <a:ext cx="1395334" cy="830997"/>
          </a:xfrm>
          <a:prstGeom prst="rect">
            <a:avLst/>
          </a:prstGeom>
          <a:noFill/>
        </p:spPr>
        <p:txBody>
          <a:bodyPr wrap="none" rtlCol="0">
            <a:spAutoFit/>
          </a:bodyPr>
          <a:lstStyle/>
          <a:p>
            <a:pPr algn="r"/>
            <a:r>
              <a:rPr lang="en-US" sz="2400" dirty="0" smtClean="0"/>
              <a:t># Bird </a:t>
            </a:r>
          </a:p>
          <a:p>
            <a:pPr algn="r"/>
            <a:r>
              <a:rPr lang="en-US" sz="2400" dirty="0" smtClean="0"/>
              <a:t>Carcasses</a:t>
            </a:r>
            <a:endParaRPr lang="en-US" sz="2400" dirty="0"/>
          </a:p>
        </p:txBody>
      </p:sp>
      <p:sp>
        <p:nvSpPr>
          <p:cNvPr id="3" name="Left Bracket 2"/>
          <p:cNvSpPr/>
          <p:nvPr/>
        </p:nvSpPr>
        <p:spPr>
          <a:xfrm>
            <a:off x="1701800" y="519377"/>
            <a:ext cx="412044" cy="140298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873955" y="519377"/>
            <a:ext cx="7270045" cy="1200328"/>
          </a:xfrm>
          <a:prstGeom prst="rect">
            <a:avLst/>
          </a:prstGeom>
          <a:noFill/>
        </p:spPr>
        <p:txBody>
          <a:bodyPr wrap="square" rtlCol="0">
            <a:spAutoFit/>
          </a:bodyPr>
          <a:lstStyle/>
          <a:p>
            <a:r>
              <a:rPr lang="en-US" sz="2400" dirty="0" smtClean="0"/>
              <a:t>window </a:t>
            </a:r>
            <a:r>
              <a:rPr lang="en-US" sz="2400" dirty="0"/>
              <a:t>area for each building</a:t>
            </a:r>
          </a:p>
          <a:p>
            <a:r>
              <a:rPr lang="en-US" sz="2400" dirty="0" smtClean="0"/>
              <a:t>local digitized vegetation cover within 50 m </a:t>
            </a:r>
          </a:p>
          <a:p>
            <a:r>
              <a:rPr lang="en-US" sz="2400" dirty="0" smtClean="0"/>
              <a:t>proportion </a:t>
            </a:r>
            <a:r>
              <a:rPr lang="en-US" sz="2400" dirty="0"/>
              <a:t>of developed land within 10 km </a:t>
            </a:r>
            <a:r>
              <a:rPr lang="en-US" sz="2400" dirty="0" smtClean="0"/>
              <a:t>buffer</a:t>
            </a:r>
            <a:endParaRPr lang="en-US" sz="2400" dirty="0"/>
          </a:p>
        </p:txBody>
      </p:sp>
      <p:sp>
        <p:nvSpPr>
          <p:cNvPr id="10" name="TextBox 9"/>
          <p:cNvSpPr txBox="1"/>
          <p:nvPr/>
        </p:nvSpPr>
        <p:spPr>
          <a:xfrm>
            <a:off x="1873955" y="1922357"/>
            <a:ext cx="7270045" cy="461665"/>
          </a:xfrm>
          <a:prstGeom prst="rect">
            <a:avLst/>
          </a:prstGeom>
          <a:noFill/>
        </p:spPr>
        <p:txBody>
          <a:bodyPr wrap="square" rtlCol="0">
            <a:spAutoFit/>
          </a:bodyPr>
          <a:lstStyle/>
          <a:p>
            <a:r>
              <a:rPr lang="en-US" sz="2400" dirty="0" smtClean="0"/>
              <a:t>window </a:t>
            </a:r>
            <a:r>
              <a:rPr lang="en-US" sz="2400" dirty="0"/>
              <a:t>tinting (clear, tinted, or tinted-reflective</a:t>
            </a:r>
            <a:r>
              <a:rPr lang="en-US" sz="2400" dirty="0" smtClean="0"/>
              <a:t>)</a:t>
            </a:r>
            <a:endParaRPr lang="en-US" sz="2400" dirty="0"/>
          </a:p>
        </p:txBody>
      </p:sp>
      <p:grpSp>
        <p:nvGrpSpPr>
          <p:cNvPr id="5" name="Group 4"/>
          <p:cNvGrpSpPr/>
          <p:nvPr/>
        </p:nvGrpSpPr>
        <p:grpSpPr>
          <a:xfrm>
            <a:off x="1698980" y="2199922"/>
            <a:ext cx="5527320" cy="4432300"/>
            <a:chOff x="1698980" y="2199922"/>
            <a:chExt cx="5527320" cy="4432300"/>
          </a:xfrm>
        </p:grpSpPr>
        <p:pic>
          <p:nvPicPr>
            <p:cNvPr id="2" name="Picture 1" descr="Fig.WinAre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2199922"/>
              <a:ext cx="5524500" cy="4432300"/>
            </a:xfrm>
            <a:prstGeom prst="rect">
              <a:avLst/>
            </a:prstGeom>
          </p:spPr>
        </p:pic>
        <p:sp>
          <p:nvSpPr>
            <p:cNvPr id="11" name="TextBox 10"/>
            <p:cNvSpPr txBox="1"/>
            <p:nvPr/>
          </p:nvSpPr>
          <p:spPr>
            <a:xfrm rot="16200000">
              <a:off x="964345" y="4062033"/>
              <a:ext cx="1992489" cy="523220"/>
            </a:xfrm>
            <a:prstGeom prst="rect">
              <a:avLst/>
            </a:prstGeom>
            <a:solidFill>
              <a:schemeClr val="bg1"/>
            </a:solidFill>
          </p:spPr>
          <p:txBody>
            <a:bodyPr wrap="square" rtlCol="0">
              <a:spAutoFit/>
            </a:bodyPr>
            <a:lstStyle/>
            <a:p>
              <a:pPr algn="r"/>
              <a:r>
                <a:rPr lang="en-US" sz="2800" dirty="0" smtClean="0"/>
                <a:t># Carcasses</a:t>
              </a:r>
              <a:endParaRPr lang="en-US" sz="2800" dirty="0"/>
            </a:p>
          </p:txBody>
        </p:sp>
      </p:grpSp>
    </p:spTree>
    <p:extLst>
      <p:ext uri="{BB962C8B-B14F-4D97-AF65-F5344CB8AC3E}">
        <p14:creationId xmlns:p14="http://schemas.microsoft.com/office/powerpoint/2010/main" val="1855532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tiff"/>
          <p:cNvPicPr>
            <a:picLocks noChangeAspect="1"/>
          </p:cNvPicPr>
          <p:nvPr/>
        </p:nvPicPr>
        <p:blipFill rotWithShape="1">
          <a:blip r:embed="rId2" cstate="screen">
            <a:extLst>
              <a:ext uri="{28A0092B-C50C-407E-A947-70E740481C1C}">
                <a14:useLocalDpi xmlns:a14="http://schemas.microsoft.com/office/drawing/2010/main"/>
              </a:ext>
            </a:extLst>
          </a:blip>
          <a:srcRect t="7778" r="14352"/>
          <a:stretch/>
        </p:blipFill>
        <p:spPr>
          <a:xfrm>
            <a:off x="1312333" y="1587500"/>
            <a:ext cx="7831667" cy="5270500"/>
          </a:xfrm>
          <a:prstGeom prst="rect">
            <a:avLst/>
          </a:prstGeom>
        </p:spPr>
      </p:pic>
      <p:pic>
        <p:nvPicPr>
          <p:cNvPr id="5" name="Picture 4" descr="website.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8955" y="733776"/>
            <a:ext cx="3662552" cy="5390445"/>
          </a:xfrm>
          <a:prstGeom prst="rect">
            <a:avLst/>
          </a:prstGeom>
        </p:spPr>
      </p:pic>
      <p:sp>
        <p:nvSpPr>
          <p:cNvPr id="6" name="TextBox 5"/>
          <p:cNvSpPr txBox="1"/>
          <p:nvPr/>
        </p:nvSpPr>
        <p:spPr>
          <a:xfrm>
            <a:off x="239889" y="225778"/>
            <a:ext cx="5367375" cy="523220"/>
          </a:xfrm>
          <a:prstGeom prst="rect">
            <a:avLst/>
          </a:prstGeom>
          <a:noFill/>
        </p:spPr>
        <p:txBody>
          <a:bodyPr wrap="none" rtlCol="0">
            <a:spAutoFit/>
          </a:bodyPr>
          <a:lstStyle/>
          <a:p>
            <a:r>
              <a:rPr lang="en-US" sz="2800" dirty="0" smtClean="0"/>
              <a:t>Sampling Protocols Performed Well</a:t>
            </a:r>
            <a:endParaRPr lang="en-US" sz="2800" dirty="0"/>
          </a:p>
        </p:txBody>
      </p:sp>
    </p:spTree>
    <p:extLst>
      <p:ext uri="{BB962C8B-B14F-4D97-AF65-F5344CB8AC3E}">
        <p14:creationId xmlns:p14="http://schemas.microsoft.com/office/powerpoint/2010/main" val="1363855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520" y="-8253"/>
            <a:ext cx="4497921" cy="4308872"/>
          </a:xfrm>
          <a:prstGeom prst="rect">
            <a:avLst/>
          </a:prstGeom>
          <a:noFill/>
        </p:spPr>
        <p:txBody>
          <a:bodyPr wrap="square" rtlCol="0">
            <a:spAutoFit/>
          </a:bodyPr>
          <a:lstStyle/>
          <a:p>
            <a:pPr>
              <a:spcBef>
                <a:spcPts val="1200"/>
              </a:spcBef>
            </a:pPr>
            <a:r>
              <a:rPr lang="en-US" sz="2800" spc="70" dirty="0" smtClean="0"/>
              <a:t>Outline:</a:t>
            </a:r>
          </a:p>
          <a:p>
            <a:pPr marL="285750" indent="-285750">
              <a:spcBef>
                <a:spcPts val="1200"/>
              </a:spcBef>
              <a:buFont typeface="Arial"/>
              <a:buChar char="•"/>
            </a:pPr>
            <a:r>
              <a:rPr lang="en-US" sz="2800" spc="70" dirty="0" smtClean="0"/>
              <a:t>Background of BWCs</a:t>
            </a:r>
          </a:p>
          <a:p>
            <a:pPr marL="285750" indent="-285750">
              <a:spcBef>
                <a:spcPts val="1200"/>
              </a:spcBef>
              <a:buFont typeface="Arial"/>
              <a:buChar char="•"/>
            </a:pPr>
            <a:r>
              <a:rPr lang="en-US" sz="2800" spc="70" dirty="0" smtClean="0"/>
              <a:t>Rationale and goals for broad-scale collaboration</a:t>
            </a:r>
          </a:p>
          <a:p>
            <a:pPr marL="285750" indent="-285750">
              <a:spcBef>
                <a:spcPts val="1200"/>
              </a:spcBef>
              <a:buFont typeface="Arial"/>
              <a:buChar char="•"/>
            </a:pPr>
            <a:r>
              <a:rPr lang="en-US" sz="2800" spc="70" dirty="0" smtClean="0"/>
              <a:t>Methods</a:t>
            </a:r>
          </a:p>
          <a:p>
            <a:pPr marL="285750" indent="-285750">
              <a:spcBef>
                <a:spcPts val="1200"/>
              </a:spcBef>
              <a:buFont typeface="Arial"/>
              <a:buChar char="•"/>
            </a:pPr>
            <a:r>
              <a:rPr lang="en-US" sz="2800" spc="70" dirty="0" smtClean="0"/>
              <a:t>Results from the fall 2013 pilot season results</a:t>
            </a:r>
            <a:endParaRPr lang="en-US" sz="2800" spc="70" dirty="0"/>
          </a:p>
          <a:p>
            <a:pPr marL="285750" indent="-285750">
              <a:spcBef>
                <a:spcPts val="1200"/>
              </a:spcBef>
              <a:buFont typeface="Arial"/>
              <a:buChar char="•"/>
            </a:pPr>
            <a:r>
              <a:rPr lang="en-US" sz="2800" spc="70" dirty="0" smtClean="0"/>
              <a:t>2014 Update</a:t>
            </a:r>
          </a:p>
        </p:txBody>
      </p:sp>
      <p:pic>
        <p:nvPicPr>
          <p:cNvPr id="3" name="Picture 2" descr="Birds in our hands.tiff"/>
          <p:cNvPicPr>
            <a:picLocks noChangeAspect="1"/>
          </p:cNvPicPr>
          <p:nvPr/>
        </p:nvPicPr>
        <p:blipFill rotWithShape="1">
          <a:blip r:embed="rId2" cstate="screen">
            <a:extLst>
              <a:ext uri="{28A0092B-C50C-407E-A947-70E740481C1C}">
                <a14:useLocalDpi xmlns:a14="http://schemas.microsoft.com/office/drawing/2010/main"/>
              </a:ext>
            </a:extLst>
          </a:blip>
          <a:srcRect l="-70457"/>
          <a:stretch/>
        </p:blipFill>
        <p:spPr>
          <a:xfrm>
            <a:off x="-6477000" y="4728386"/>
            <a:ext cx="15621000" cy="2129614"/>
          </a:xfrm>
          <a:prstGeom prst="rect">
            <a:avLst/>
          </a:prstGeom>
        </p:spPr>
      </p:pic>
      <p:pic>
        <p:nvPicPr>
          <p:cNvPr id="5" name="Picture 5" descr="DSC_0574_01"/>
          <p:cNvPicPr>
            <a:picLocks noChangeAspect="1" noChangeArrowheads="1"/>
          </p:cNvPicPr>
          <p:nvPr/>
        </p:nvPicPr>
        <p:blipFill rotWithShape="1">
          <a:blip r:embed="rId3" cstate="screen">
            <a:lum bright="-6000" contrast="6000"/>
            <a:extLst>
              <a:ext uri="{28A0092B-C50C-407E-A947-70E740481C1C}">
                <a14:useLocalDpi xmlns:a14="http://schemas.microsoft.com/office/drawing/2010/main"/>
              </a:ext>
            </a:extLst>
          </a:blip>
          <a:srcRect/>
          <a:stretch/>
        </p:blipFill>
        <p:spPr bwMode="auto">
          <a:xfrm>
            <a:off x="4775141" y="-8254"/>
            <a:ext cx="4368859" cy="4736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5800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889" y="42333"/>
            <a:ext cx="1230500" cy="523220"/>
          </a:xfrm>
          <a:prstGeom prst="rect">
            <a:avLst/>
          </a:prstGeom>
          <a:noFill/>
        </p:spPr>
        <p:txBody>
          <a:bodyPr wrap="none" rtlCol="0">
            <a:spAutoFit/>
          </a:bodyPr>
          <a:lstStyle/>
          <a:p>
            <a:r>
              <a:rPr lang="en-US" sz="2800" dirty="0" smtClean="0"/>
              <a:t>Results</a:t>
            </a:r>
            <a:endParaRPr lang="en-US" sz="2800" dirty="0"/>
          </a:p>
        </p:txBody>
      </p:sp>
      <p:pic>
        <p:nvPicPr>
          <p:cNvPr id="7" name="Picture 6" descr="MagMortMap.jpg"/>
          <p:cNvPicPr/>
          <p:nvPr/>
        </p:nvPicPr>
        <p:blipFill rotWithShape="1">
          <a:blip r:embed="rId2" cstate="screen">
            <a:extLst>
              <a:ext uri="{28A0092B-C50C-407E-A947-70E740481C1C}">
                <a14:useLocalDpi xmlns:a14="http://schemas.microsoft.com/office/drawing/2010/main"/>
              </a:ext>
            </a:extLst>
          </a:blip>
          <a:srcRect/>
          <a:stretch/>
        </p:blipFill>
        <p:spPr>
          <a:xfrm>
            <a:off x="610821" y="650220"/>
            <a:ext cx="8533179" cy="5761647"/>
          </a:xfrm>
          <a:prstGeom prst="rect">
            <a:avLst/>
          </a:prstGeom>
        </p:spPr>
      </p:pic>
      <p:sp>
        <p:nvSpPr>
          <p:cNvPr id="8" name="TextBox 7"/>
          <p:cNvSpPr txBox="1"/>
          <p:nvPr/>
        </p:nvSpPr>
        <p:spPr>
          <a:xfrm>
            <a:off x="1" y="103888"/>
            <a:ext cx="9143999" cy="461665"/>
          </a:xfrm>
          <a:prstGeom prst="rect">
            <a:avLst/>
          </a:prstGeom>
          <a:solidFill>
            <a:schemeClr val="bg1"/>
          </a:solidFill>
          <a:ln>
            <a:noFill/>
          </a:ln>
        </p:spPr>
        <p:txBody>
          <a:bodyPr wrap="square" rtlCol="0">
            <a:spAutoFit/>
          </a:bodyPr>
          <a:lstStyle/>
          <a:p>
            <a:r>
              <a:rPr lang="en-US" sz="2400" dirty="0" smtClean="0"/>
              <a:t>189 </a:t>
            </a:r>
            <a:r>
              <a:rPr lang="en-US" sz="2400" dirty="0"/>
              <a:t>undergraduate students and 21 faculty/professional </a:t>
            </a:r>
            <a:r>
              <a:rPr lang="en-US" sz="2400" dirty="0" smtClean="0"/>
              <a:t>researchers</a:t>
            </a:r>
            <a:endParaRPr lang="en-US" sz="2400" dirty="0"/>
          </a:p>
        </p:txBody>
      </p:sp>
      <p:grpSp>
        <p:nvGrpSpPr>
          <p:cNvPr id="9" name="Group 8"/>
          <p:cNvGrpSpPr/>
          <p:nvPr/>
        </p:nvGrpSpPr>
        <p:grpSpPr>
          <a:xfrm>
            <a:off x="874888" y="804333"/>
            <a:ext cx="3048000" cy="5136445"/>
            <a:chOff x="874888" y="804333"/>
            <a:chExt cx="3048000" cy="5136445"/>
          </a:xfrm>
        </p:grpSpPr>
        <p:pic>
          <p:nvPicPr>
            <p:cNvPr id="2" name="Picture 1" descr="BWC Beth KAS 2013.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1202619" y="1134180"/>
              <a:ext cx="2638778" cy="1979084"/>
            </a:xfrm>
            <a:prstGeom prst="rect">
              <a:avLst/>
            </a:prstGeom>
          </p:spPr>
        </p:pic>
        <p:pic>
          <p:nvPicPr>
            <p:cNvPr id="3" name="Picture 2" descr="Elizabeth E. Tanner and James L. Nooyen presenting poster.jp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74888" y="3654778"/>
              <a:ext cx="3048000" cy="2286000"/>
            </a:xfrm>
            <a:prstGeom prst="rect">
              <a:avLst/>
            </a:prstGeom>
          </p:spPr>
        </p:pic>
      </p:grpSp>
    </p:spTree>
    <p:extLst>
      <p:ext uri="{BB962C8B-B14F-4D97-AF65-F5344CB8AC3E}">
        <p14:creationId xmlns:p14="http://schemas.microsoft.com/office/powerpoint/2010/main" val="24079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gieMap.tiff"/>
          <p:cNvPicPr>
            <a:picLocks noChangeAspect="1"/>
          </p:cNvPicPr>
          <p:nvPr/>
        </p:nvPicPr>
        <p:blipFill rotWithShape="1">
          <a:blip r:embed="rId2" cstate="screen">
            <a:extLst>
              <a:ext uri="{28A0092B-C50C-407E-A947-70E740481C1C}">
                <a14:useLocalDpi xmlns:a14="http://schemas.microsoft.com/office/drawing/2010/main"/>
              </a:ext>
            </a:extLst>
          </a:blip>
          <a:srcRect l="21751" t="25017" r="23271" b="6848"/>
          <a:stretch/>
        </p:blipFill>
        <p:spPr>
          <a:xfrm>
            <a:off x="1" y="0"/>
            <a:ext cx="9144000" cy="6858000"/>
          </a:xfrm>
          <a:prstGeom prst="rect">
            <a:avLst/>
          </a:prstGeom>
        </p:spPr>
      </p:pic>
      <p:sp>
        <p:nvSpPr>
          <p:cNvPr id="6" name="TextBox 5"/>
          <p:cNvSpPr txBox="1"/>
          <p:nvPr/>
        </p:nvSpPr>
        <p:spPr>
          <a:xfrm>
            <a:off x="790224" y="1176332"/>
            <a:ext cx="2850444" cy="584776"/>
          </a:xfrm>
          <a:prstGeom prst="rect">
            <a:avLst/>
          </a:prstGeom>
          <a:solidFill>
            <a:schemeClr val="bg1"/>
          </a:solidFill>
          <a:ln>
            <a:solidFill>
              <a:schemeClr val="tx1"/>
            </a:solidFill>
          </a:ln>
        </p:spPr>
        <p:txBody>
          <a:bodyPr wrap="square" rtlCol="0">
            <a:spAutoFit/>
          </a:bodyPr>
          <a:lstStyle/>
          <a:p>
            <a:pPr algn="ctr"/>
            <a:r>
              <a:rPr lang="en-US" sz="3200" dirty="0" smtClean="0"/>
              <a:t>2010 = 1 site</a:t>
            </a:r>
            <a:endParaRPr lang="en-US" sz="3200" dirty="0"/>
          </a:p>
        </p:txBody>
      </p:sp>
    </p:spTree>
    <p:extLst>
      <p:ext uri="{BB962C8B-B14F-4D97-AF65-F5344CB8AC3E}">
        <p14:creationId xmlns:p14="http://schemas.microsoft.com/office/powerpoint/2010/main" val="19824792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3CollaboratorMap.tiff"/>
          <p:cNvPicPr>
            <a:picLocks noChangeAspect="1"/>
          </p:cNvPicPr>
          <p:nvPr/>
        </p:nvPicPr>
        <p:blipFill rotWithShape="1">
          <a:blip r:embed="rId3" cstate="screen">
            <a:extLst>
              <a:ext uri="{28A0092B-C50C-407E-A947-70E740481C1C}">
                <a14:useLocalDpi xmlns:a14="http://schemas.microsoft.com/office/drawing/2010/main"/>
              </a:ext>
            </a:extLst>
          </a:blip>
          <a:srcRect l="25001" t="25555" r="19032" b="7284"/>
          <a:stretch/>
        </p:blipFill>
        <p:spPr>
          <a:xfrm>
            <a:off x="0" y="0"/>
            <a:ext cx="9144000" cy="6858000"/>
          </a:xfrm>
          <a:prstGeom prst="rect">
            <a:avLst/>
          </a:prstGeom>
        </p:spPr>
      </p:pic>
      <p:sp>
        <p:nvSpPr>
          <p:cNvPr id="12" name="TextBox 11"/>
          <p:cNvSpPr txBox="1"/>
          <p:nvPr/>
        </p:nvSpPr>
        <p:spPr>
          <a:xfrm>
            <a:off x="790224" y="1176332"/>
            <a:ext cx="2850444" cy="584776"/>
          </a:xfrm>
          <a:prstGeom prst="rect">
            <a:avLst/>
          </a:prstGeom>
          <a:solidFill>
            <a:schemeClr val="bg1"/>
          </a:solidFill>
          <a:ln>
            <a:solidFill>
              <a:schemeClr val="tx1"/>
            </a:solidFill>
          </a:ln>
        </p:spPr>
        <p:txBody>
          <a:bodyPr wrap="square" rtlCol="0">
            <a:spAutoFit/>
          </a:bodyPr>
          <a:lstStyle/>
          <a:p>
            <a:pPr algn="ctr"/>
            <a:r>
              <a:rPr lang="en-US" sz="3200" dirty="0" smtClean="0"/>
              <a:t>2013 = 13 sites</a:t>
            </a:r>
            <a:endParaRPr lang="en-US" sz="3200" dirty="0"/>
          </a:p>
        </p:txBody>
      </p:sp>
    </p:spTree>
    <p:extLst>
      <p:ext uri="{BB962C8B-B14F-4D97-AF65-F5344CB8AC3E}">
        <p14:creationId xmlns:p14="http://schemas.microsoft.com/office/powerpoint/2010/main" val="3495746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llaboratorMap.tiff"/>
          <p:cNvPicPr>
            <a:picLocks noChangeAspect="1"/>
          </p:cNvPicPr>
          <p:nvPr/>
        </p:nvPicPr>
        <p:blipFill rotWithShape="1">
          <a:blip r:embed="rId2" cstate="screen">
            <a:extLst>
              <a:ext uri="{28A0092B-C50C-407E-A947-70E740481C1C}">
                <a14:useLocalDpi xmlns:a14="http://schemas.microsoft.com/office/drawing/2010/main"/>
              </a:ext>
            </a:extLst>
          </a:blip>
          <a:srcRect l="25309" t="24787" r="19137" b="6361"/>
          <a:stretch/>
        </p:blipFill>
        <p:spPr>
          <a:xfrm>
            <a:off x="1" y="0"/>
            <a:ext cx="9143999" cy="6858000"/>
          </a:xfrm>
          <a:prstGeom prst="rect">
            <a:avLst/>
          </a:prstGeom>
        </p:spPr>
      </p:pic>
      <p:sp>
        <p:nvSpPr>
          <p:cNvPr id="6" name="TextBox 5"/>
          <p:cNvSpPr txBox="1"/>
          <p:nvPr/>
        </p:nvSpPr>
        <p:spPr>
          <a:xfrm>
            <a:off x="790224" y="1176332"/>
            <a:ext cx="2850444" cy="584776"/>
          </a:xfrm>
          <a:prstGeom prst="rect">
            <a:avLst/>
          </a:prstGeom>
          <a:solidFill>
            <a:schemeClr val="bg1"/>
          </a:solidFill>
          <a:ln>
            <a:solidFill>
              <a:schemeClr val="tx1"/>
            </a:solidFill>
          </a:ln>
        </p:spPr>
        <p:txBody>
          <a:bodyPr wrap="square" rtlCol="0">
            <a:spAutoFit/>
          </a:bodyPr>
          <a:lstStyle/>
          <a:p>
            <a:pPr algn="ctr"/>
            <a:r>
              <a:rPr lang="en-US" sz="3200" dirty="0" smtClean="0"/>
              <a:t>2014 = ~50 sites</a:t>
            </a:r>
            <a:endParaRPr lang="en-US" sz="3200" dirty="0"/>
          </a:p>
        </p:txBody>
      </p:sp>
    </p:spTree>
    <p:extLst>
      <p:ext uri="{BB962C8B-B14F-4D97-AF65-F5344CB8AC3E}">
        <p14:creationId xmlns:p14="http://schemas.microsoft.com/office/powerpoint/2010/main" val="1030680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0124.JPG"/>
          <p:cNvPicPr>
            <a:picLocks noChangeAspect="1"/>
          </p:cNvPicPr>
          <p:nvPr/>
        </p:nvPicPr>
        <p:blipFill rotWithShape="1">
          <a:blip r:embed="rId2">
            <a:alphaModFix amt="42000"/>
            <a:extLst>
              <a:ext uri="{28A0092B-C50C-407E-A947-70E740481C1C}">
                <a14:useLocalDpi xmlns:a14="http://schemas.microsoft.com/office/drawing/2010/main" val="0"/>
              </a:ext>
            </a:extLst>
          </a:blip>
          <a:srcRect r="2523"/>
          <a:stretch/>
        </p:blipFill>
        <p:spPr>
          <a:xfrm>
            <a:off x="0" y="0"/>
            <a:ext cx="9144000" cy="6858000"/>
          </a:xfrm>
          <a:prstGeom prst="rect">
            <a:avLst/>
          </a:prstGeom>
        </p:spPr>
      </p:pic>
      <p:sp>
        <p:nvSpPr>
          <p:cNvPr id="4" name="TextBox 3"/>
          <p:cNvSpPr txBox="1"/>
          <p:nvPr/>
        </p:nvSpPr>
        <p:spPr>
          <a:xfrm>
            <a:off x="266520" y="253357"/>
            <a:ext cx="4497921" cy="523220"/>
          </a:xfrm>
          <a:prstGeom prst="rect">
            <a:avLst/>
          </a:prstGeom>
          <a:solidFill>
            <a:schemeClr val="bg1"/>
          </a:solidFill>
        </p:spPr>
        <p:txBody>
          <a:bodyPr wrap="square" rtlCol="0">
            <a:spAutoFit/>
          </a:bodyPr>
          <a:lstStyle/>
          <a:p>
            <a:pPr>
              <a:spcBef>
                <a:spcPts val="1200"/>
              </a:spcBef>
            </a:pPr>
            <a:r>
              <a:rPr lang="en-US" sz="2800" spc="70" dirty="0" smtClean="0"/>
              <a:t>Acknowledgements</a:t>
            </a:r>
          </a:p>
        </p:txBody>
      </p:sp>
      <p:pic>
        <p:nvPicPr>
          <p:cNvPr id="5" name="Picture 4" descr="eren1.tiff"/>
          <p:cNvPicPr>
            <a:picLocks noChangeAspect="1"/>
          </p:cNvPicPr>
          <p:nvPr/>
        </p:nvPicPr>
        <p:blipFill rotWithShape="1">
          <a:blip r:embed="rId3" cstate="screen">
            <a:extLst>
              <a:ext uri="{28A0092B-C50C-407E-A947-70E740481C1C}">
                <a14:useLocalDpi xmlns:a14="http://schemas.microsoft.com/office/drawing/2010/main"/>
              </a:ext>
            </a:extLst>
          </a:blip>
          <a:srcRect l="10185" t="20401" r="48483" b="64308"/>
          <a:stretch/>
        </p:blipFill>
        <p:spPr>
          <a:xfrm>
            <a:off x="266520" y="1482388"/>
            <a:ext cx="4318365" cy="998466"/>
          </a:xfrm>
          <a:prstGeom prst="rect">
            <a:avLst/>
          </a:prstGeom>
        </p:spPr>
      </p:pic>
      <p:grpSp>
        <p:nvGrpSpPr>
          <p:cNvPr id="8" name="Group 7"/>
          <p:cNvGrpSpPr/>
          <p:nvPr/>
        </p:nvGrpSpPr>
        <p:grpSpPr>
          <a:xfrm>
            <a:off x="266522" y="3053394"/>
            <a:ext cx="4572000" cy="950383"/>
            <a:chOff x="2300111" y="2878667"/>
            <a:chExt cx="4572000" cy="950383"/>
          </a:xfrm>
        </p:grpSpPr>
        <p:sp>
          <p:nvSpPr>
            <p:cNvPr id="7" name="Rectangle 6"/>
            <p:cNvSpPr/>
            <p:nvPr/>
          </p:nvSpPr>
          <p:spPr>
            <a:xfrm>
              <a:off x="2300111" y="2878667"/>
              <a:ext cx="4572000" cy="950383"/>
            </a:xfrm>
            <a:prstGeom prst="rect">
              <a:avLst/>
            </a:prstGeom>
            <a:solidFill>
              <a:srgbClr val="0000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508250" y="3035300"/>
              <a:ext cx="4165600" cy="660400"/>
            </a:xfrm>
            <a:prstGeom prst="rect">
              <a:avLst/>
            </a:prstGeom>
          </p:spPr>
        </p:pic>
      </p:grpSp>
      <p:pic>
        <p:nvPicPr>
          <p:cNvPr id="9" name="Picture 8"/>
          <p:cNvPicPr>
            <a:picLocks noChangeAspect="1"/>
          </p:cNvPicPr>
          <p:nvPr/>
        </p:nvPicPr>
        <p:blipFill>
          <a:blip r:embed="rId5"/>
          <a:stretch>
            <a:fillRect/>
          </a:stretch>
        </p:blipFill>
        <p:spPr>
          <a:xfrm>
            <a:off x="266520" y="4607412"/>
            <a:ext cx="7584439" cy="842716"/>
          </a:xfrm>
          <a:prstGeom prst="rect">
            <a:avLst/>
          </a:prstGeom>
        </p:spPr>
      </p:pic>
    </p:spTree>
    <p:extLst>
      <p:ext uri="{BB962C8B-B14F-4D97-AF65-F5344CB8AC3E}">
        <p14:creationId xmlns:p14="http://schemas.microsoft.com/office/powerpoint/2010/main" val="2954636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16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5530" y="0"/>
            <a:ext cx="2668470" cy="6858000"/>
          </a:xfrm>
          <a:prstGeom prst="rect">
            <a:avLst/>
          </a:prstGeom>
        </p:spPr>
      </p:pic>
      <p:sp>
        <p:nvSpPr>
          <p:cNvPr id="6" name="TextBox 5"/>
          <p:cNvSpPr txBox="1"/>
          <p:nvPr/>
        </p:nvSpPr>
        <p:spPr>
          <a:xfrm>
            <a:off x="0" y="3507271"/>
            <a:ext cx="1916560" cy="523220"/>
          </a:xfrm>
          <a:prstGeom prst="rect">
            <a:avLst/>
          </a:prstGeom>
          <a:noFill/>
        </p:spPr>
        <p:txBody>
          <a:bodyPr wrap="none" rtlCol="0">
            <a:spAutoFit/>
          </a:bodyPr>
          <a:lstStyle/>
          <a:p>
            <a:r>
              <a:rPr lang="en-US" sz="2800" dirty="0" smtClean="0"/>
              <a:t>Background</a:t>
            </a:r>
            <a:endParaRPr lang="en-US" sz="2800" dirty="0"/>
          </a:p>
        </p:txBody>
      </p:sp>
      <p:sp>
        <p:nvSpPr>
          <p:cNvPr id="7" name="TextBox 6"/>
          <p:cNvSpPr txBox="1"/>
          <p:nvPr/>
        </p:nvSpPr>
        <p:spPr>
          <a:xfrm>
            <a:off x="158256" y="4885367"/>
            <a:ext cx="6129142" cy="830997"/>
          </a:xfrm>
          <a:prstGeom prst="rect">
            <a:avLst/>
          </a:prstGeom>
          <a:noFill/>
        </p:spPr>
        <p:txBody>
          <a:bodyPr wrap="square" rtlCol="0">
            <a:spAutoFit/>
          </a:bodyPr>
          <a:lstStyle/>
          <a:p>
            <a:r>
              <a:rPr lang="en-US" sz="2400" dirty="0" smtClean="0"/>
              <a:t>400 million to 1 billion birds may die in the United States</a:t>
            </a:r>
            <a:endParaRPr lang="en-US" sz="2400" dirty="0"/>
          </a:p>
        </p:txBody>
      </p:sp>
      <p:sp>
        <p:nvSpPr>
          <p:cNvPr id="15" name="TextBox 14"/>
          <p:cNvSpPr txBox="1"/>
          <p:nvPr/>
        </p:nvSpPr>
        <p:spPr>
          <a:xfrm>
            <a:off x="158256" y="4006711"/>
            <a:ext cx="6129142" cy="830997"/>
          </a:xfrm>
          <a:prstGeom prst="rect">
            <a:avLst/>
          </a:prstGeom>
          <a:noFill/>
          <a:ln>
            <a:noFill/>
          </a:ln>
        </p:spPr>
        <p:txBody>
          <a:bodyPr wrap="square" rtlCol="0">
            <a:spAutoFit/>
          </a:bodyPr>
          <a:lstStyle/>
          <a:p>
            <a:r>
              <a:rPr lang="en-US" sz="2400" dirty="0" smtClean="0"/>
              <a:t>Lethal windows: any kind of sheet glass that reflects environmental features</a:t>
            </a:r>
            <a:endParaRPr lang="en-US" sz="2400" dirty="0"/>
          </a:p>
        </p:txBody>
      </p:sp>
      <p:pic>
        <p:nvPicPr>
          <p:cNvPr id="2" name="Picture 1" descr="DSCN25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506" y="0"/>
            <a:ext cx="4494907" cy="3371180"/>
          </a:xfrm>
          <a:prstGeom prst="rect">
            <a:avLst/>
          </a:prstGeom>
        </p:spPr>
      </p:pic>
      <p:sp>
        <p:nvSpPr>
          <p:cNvPr id="8" name="TextBox 7"/>
          <p:cNvSpPr txBox="1"/>
          <p:nvPr/>
        </p:nvSpPr>
        <p:spPr>
          <a:xfrm>
            <a:off x="158256" y="5716364"/>
            <a:ext cx="6129142" cy="461665"/>
          </a:xfrm>
          <a:prstGeom prst="rect">
            <a:avLst/>
          </a:prstGeom>
          <a:noFill/>
        </p:spPr>
        <p:txBody>
          <a:bodyPr wrap="square" rtlCol="0">
            <a:spAutoFit/>
          </a:bodyPr>
          <a:lstStyle/>
          <a:p>
            <a:r>
              <a:rPr lang="en-US" sz="2400" dirty="0" smtClean="0"/>
              <a:t>Importance? Urbanization / Bird ecology</a:t>
            </a:r>
            <a:endParaRPr lang="en-US" sz="2400" dirty="0"/>
          </a:p>
        </p:txBody>
      </p:sp>
    </p:spTree>
    <p:extLst>
      <p:ext uri="{BB962C8B-B14F-4D97-AF65-F5344CB8AC3E}">
        <p14:creationId xmlns:p14="http://schemas.microsoft.com/office/powerpoint/2010/main" val="2465429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a:stretch>
            <a:fillRect/>
          </a:stretch>
        </p:blipFill>
        <p:spPr bwMode="auto">
          <a:xfrm>
            <a:off x="1063392" y="21234585"/>
            <a:ext cx="4962304" cy="3820038"/>
          </a:xfrm>
          <a:prstGeom prst="rect">
            <a:avLst/>
          </a:prstGeom>
          <a:noFill/>
          <a:ln w="9525">
            <a:noFill/>
            <a:miter lim="800000"/>
            <a:headEnd/>
            <a:tailEnd/>
          </a:ln>
        </p:spPr>
      </p:pic>
      <p:sp>
        <p:nvSpPr>
          <p:cNvPr id="14" name="TextBox 8"/>
          <p:cNvSpPr txBox="1">
            <a:spLocks noChangeArrowheads="1"/>
          </p:cNvSpPr>
          <p:nvPr/>
        </p:nvSpPr>
        <p:spPr bwMode="auto">
          <a:xfrm>
            <a:off x="1063392" y="250546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15" name="TextBox 14"/>
          <p:cNvSpPr txBox="1"/>
          <p:nvPr/>
        </p:nvSpPr>
        <p:spPr>
          <a:xfrm>
            <a:off x="16244847" y="250546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16" name="Straight Arrow Connector 15"/>
          <p:cNvCxnSpPr/>
          <p:nvPr/>
        </p:nvCxnSpPr>
        <p:spPr>
          <a:xfrm>
            <a:off x="6025696" y="232895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8202592" y="21224547"/>
            <a:ext cx="5865701" cy="3820038"/>
          </a:xfrm>
          <a:prstGeom prst="rect">
            <a:avLst/>
          </a:prstGeom>
        </p:spPr>
      </p:pic>
      <p:cxnSp>
        <p:nvCxnSpPr>
          <p:cNvPr id="18" name="Straight Arrow Connector 17"/>
          <p:cNvCxnSpPr/>
          <p:nvPr/>
        </p:nvCxnSpPr>
        <p:spPr>
          <a:xfrm>
            <a:off x="14067951" y="232778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5"/>
          <a:stretch>
            <a:fillRect/>
          </a:stretch>
        </p:blipFill>
        <p:spPr>
          <a:xfrm>
            <a:off x="16244847" y="21224547"/>
            <a:ext cx="5080000" cy="3810000"/>
          </a:xfrm>
          <a:prstGeom prst="rect">
            <a:avLst/>
          </a:prstGeom>
        </p:spPr>
      </p:pic>
      <p:sp>
        <p:nvSpPr>
          <p:cNvPr id="20" name="TextBox 19"/>
          <p:cNvSpPr txBox="1"/>
          <p:nvPr/>
        </p:nvSpPr>
        <p:spPr>
          <a:xfrm>
            <a:off x="8250590" y="250546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pic>
        <p:nvPicPr>
          <p:cNvPr id="21" name="Picture 12"/>
          <p:cNvPicPr>
            <a:picLocks noChangeAspect="1"/>
          </p:cNvPicPr>
          <p:nvPr/>
        </p:nvPicPr>
        <p:blipFill>
          <a:blip r:embed="rId3"/>
          <a:srcRect/>
          <a:stretch>
            <a:fillRect/>
          </a:stretch>
        </p:blipFill>
        <p:spPr bwMode="auto">
          <a:xfrm>
            <a:off x="1215792" y="21386985"/>
            <a:ext cx="4962304" cy="3820038"/>
          </a:xfrm>
          <a:prstGeom prst="rect">
            <a:avLst/>
          </a:prstGeom>
          <a:noFill/>
          <a:ln w="9525">
            <a:noFill/>
            <a:miter lim="800000"/>
            <a:headEnd/>
            <a:tailEnd/>
          </a:ln>
        </p:spPr>
      </p:pic>
      <p:sp>
        <p:nvSpPr>
          <p:cNvPr id="22" name="TextBox 8"/>
          <p:cNvSpPr txBox="1">
            <a:spLocks noChangeArrowheads="1"/>
          </p:cNvSpPr>
          <p:nvPr/>
        </p:nvSpPr>
        <p:spPr bwMode="auto">
          <a:xfrm>
            <a:off x="1215792" y="252070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23" name="TextBox 22"/>
          <p:cNvSpPr txBox="1"/>
          <p:nvPr/>
        </p:nvSpPr>
        <p:spPr>
          <a:xfrm>
            <a:off x="16397247" y="252070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24" name="Straight Arrow Connector 23"/>
          <p:cNvCxnSpPr/>
          <p:nvPr/>
        </p:nvCxnSpPr>
        <p:spPr>
          <a:xfrm>
            <a:off x="6178096" y="234419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4"/>
          <a:stretch>
            <a:fillRect/>
          </a:stretch>
        </p:blipFill>
        <p:spPr>
          <a:xfrm>
            <a:off x="8354992" y="21376947"/>
            <a:ext cx="5865701" cy="3820038"/>
          </a:xfrm>
          <a:prstGeom prst="rect">
            <a:avLst/>
          </a:prstGeom>
        </p:spPr>
      </p:pic>
      <p:cxnSp>
        <p:nvCxnSpPr>
          <p:cNvPr id="26" name="Straight Arrow Connector 25"/>
          <p:cNvCxnSpPr/>
          <p:nvPr/>
        </p:nvCxnSpPr>
        <p:spPr>
          <a:xfrm>
            <a:off x="14220351" y="234302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16397247" y="21376947"/>
            <a:ext cx="5080000" cy="3810000"/>
          </a:xfrm>
          <a:prstGeom prst="rect">
            <a:avLst/>
          </a:prstGeom>
        </p:spPr>
      </p:pic>
      <p:sp>
        <p:nvSpPr>
          <p:cNvPr id="28" name="TextBox 27"/>
          <p:cNvSpPr txBox="1"/>
          <p:nvPr/>
        </p:nvSpPr>
        <p:spPr>
          <a:xfrm>
            <a:off x="8402990" y="252070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grpSp>
        <p:nvGrpSpPr>
          <p:cNvPr id="29" name="Group 12"/>
          <p:cNvGrpSpPr>
            <a:grpSpLocks/>
          </p:cNvGrpSpPr>
          <p:nvPr/>
        </p:nvGrpSpPr>
        <p:grpSpPr bwMode="auto">
          <a:xfrm>
            <a:off x="1426668" y="2793386"/>
            <a:ext cx="6422291" cy="4064614"/>
            <a:chOff x="437365" y="1155701"/>
            <a:chExt cx="8147835" cy="5156200"/>
          </a:xfrm>
        </p:grpSpPr>
        <p:pic>
          <p:nvPicPr>
            <p:cNvPr id="3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7365" y="1155701"/>
              <a:ext cx="8147835" cy="5156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1" name="Group 4"/>
            <p:cNvGrpSpPr>
              <a:grpSpLocks/>
            </p:cNvGrpSpPr>
            <p:nvPr/>
          </p:nvGrpSpPr>
          <p:grpSpPr bwMode="auto">
            <a:xfrm>
              <a:off x="437365" y="1155701"/>
              <a:ext cx="1165815" cy="1639427"/>
              <a:chOff x="7463328" y="3103248"/>
              <a:chExt cx="1165815" cy="1639427"/>
            </a:xfrm>
          </p:grpSpPr>
          <p:pic>
            <p:nvPicPr>
              <p:cNvPr id="33" name="Picture 5" descr="Illinois_Locator_Map.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63328" y="3103248"/>
                <a:ext cx="1165815" cy="1639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6"/>
              <p:cNvSpPr txBox="1">
                <a:spLocks noChangeArrowheads="1"/>
              </p:cNvSpPr>
              <p:nvPr/>
            </p:nvSpPr>
            <p:spPr bwMode="auto">
              <a:xfrm>
                <a:off x="7615728" y="3233357"/>
                <a:ext cx="3903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latin typeface="Wingdings" charset="0"/>
                    <a:cs typeface="Wingdings" charset="0"/>
                  </a:rPr>
                  <a:t></a:t>
                </a:r>
                <a:endParaRPr lang="en-US" sz="1800" b="1">
                  <a:solidFill>
                    <a:srgbClr val="FF0000"/>
                  </a:solidFill>
                  <a:latin typeface="Calibri" charset="0"/>
                </a:endParaRPr>
              </a:p>
            </p:txBody>
          </p:sp>
        </p:grpSp>
        <p:pic>
          <p:nvPicPr>
            <p:cNvPr id="32" name="Picture 11" descr="Kriged_studyarea_updated_five_class2.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7365" y="5815537"/>
              <a:ext cx="4391766" cy="496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extBox 3"/>
          <p:cNvSpPr txBox="1"/>
          <p:nvPr/>
        </p:nvSpPr>
        <p:spPr>
          <a:xfrm>
            <a:off x="131904" y="395057"/>
            <a:ext cx="8819541" cy="461665"/>
          </a:xfrm>
          <a:prstGeom prst="rect">
            <a:avLst/>
          </a:prstGeom>
          <a:noFill/>
        </p:spPr>
        <p:txBody>
          <a:bodyPr wrap="none" rtlCol="0">
            <a:spAutoFit/>
          </a:bodyPr>
          <a:lstStyle/>
          <a:p>
            <a:r>
              <a:rPr lang="en-US" sz="2400" dirty="0" smtClean="0"/>
              <a:t>Evaluation of the drivers of BWCs at 20 buildings in for a year 2010</a:t>
            </a:r>
            <a:endParaRPr lang="en-US" sz="2400" dirty="0"/>
          </a:p>
        </p:txBody>
      </p:sp>
      <p:sp>
        <p:nvSpPr>
          <p:cNvPr id="5" name="TextBox 4"/>
          <p:cNvSpPr txBox="1"/>
          <p:nvPr/>
        </p:nvSpPr>
        <p:spPr>
          <a:xfrm>
            <a:off x="366889" y="838555"/>
            <a:ext cx="8607778" cy="1938992"/>
          </a:xfrm>
          <a:prstGeom prst="rect">
            <a:avLst/>
          </a:prstGeom>
          <a:noFill/>
        </p:spPr>
        <p:txBody>
          <a:bodyPr wrap="square" rtlCol="0">
            <a:spAutoFit/>
          </a:bodyPr>
          <a:lstStyle/>
          <a:p>
            <a:r>
              <a:rPr lang="en-US" sz="2000" dirty="0" smtClean="0"/>
              <a:t>Stratified </a:t>
            </a:r>
            <a:r>
              <a:rPr lang="en-US" sz="2000" dirty="0" err="1" smtClean="0"/>
              <a:t>bldg</a:t>
            </a:r>
            <a:r>
              <a:rPr lang="en-US" sz="2000" dirty="0" smtClean="0"/>
              <a:t> selection: building size and four categories of land cover</a:t>
            </a:r>
          </a:p>
          <a:p>
            <a:r>
              <a:rPr lang="en-US" sz="2000" dirty="0" smtClean="0"/>
              <a:t>Hypothesized factors: </a:t>
            </a:r>
          </a:p>
          <a:p>
            <a:pPr marL="512763" indent="-285750">
              <a:buFont typeface="Arial"/>
              <a:buChar char="•"/>
            </a:pPr>
            <a:r>
              <a:rPr lang="en-US" sz="2000" dirty="0" smtClean="0"/>
              <a:t>Window area</a:t>
            </a:r>
          </a:p>
          <a:p>
            <a:pPr marL="512763" indent="-285750">
              <a:buFont typeface="Arial"/>
              <a:buChar char="•"/>
            </a:pPr>
            <a:r>
              <a:rPr lang="en-US" sz="2000" dirty="0" smtClean="0"/>
              <a:t>Local development</a:t>
            </a:r>
          </a:p>
          <a:p>
            <a:pPr marL="512763" indent="-285750">
              <a:buFont typeface="Arial"/>
              <a:buChar char="•"/>
            </a:pPr>
            <a:r>
              <a:rPr lang="en-US" sz="2000" dirty="0" smtClean="0"/>
              <a:t>Distance to forest patches</a:t>
            </a:r>
          </a:p>
          <a:p>
            <a:pPr marL="512763" indent="-285750">
              <a:buFont typeface="Arial"/>
              <a:buChar char="•"/>
            </a:pPr>
            <a:r>
              <a:rPr lang="en-US" sz="2000" dirty="0" smtClean="0"/>
              <a:t>Bird feeders</a:t>
            </a:r>
            <a:endParaRPr lang="en-US" sz="2000" dirty="0"/>
          </a:p>
        </p:txBody>
      </p:sp>
      <p:sp>
        <p:nvSpPr>
          <p:cNvPr id="35" name="TextBox 34"/>
          <p:cNvSpPr txBox="1"/>
          <p:nvPr/>
        </p:nvSpPr>
        <p:spPr>
          <a:xfrm>
            <a:off x="0" y="0"/>
            <a:ext cx="3015694" cy="523220"/>
          </a:xfrm>
          <a:prstGeom prst="rect">
            <a:avLst/>
          </a:prstGeom>
          <a:noFill/>
        </p:spPr>
        <p:txBody>
          <a:bodyPr wrap="none" rtlCol="0">
            <a:spAutoFit/>
          </a:bodyPr>
          <a:lstStyle/>
          <a:p>
            <a:r>
              <a:rPr lang="en-US" sz="2800" dirty="0" smtClean="0"/>
              <a:t>Background, cont’d</a:t>
            </a:r>
            <a:endParaRPr lang="en-US" sz="2800" dirty="0"/>
          </a:p>
        </p:txBody>
      </p:sp>
    </p:spTree>
    <p:extLst>
      <p:ext uri="{BB962C8B-B14F-4D97-AF65-F5344CB8AC3E}">
        <p14:creationId xmlns:p14="http://schemas.microsoft.com/office/powerpoint/2010/main" val="353024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a:stretch>
            <a:fillRect/>
          </a:stretch>
        </p:blipFill>
        <p:spPr bwMode="auto">
          <a:xfrm>
            <a:off x="1063392" y="21234585"/>
            <a:ext cx="4962304" cy="3820038"/>
          </a:xfrm>
          <a:prstGeom prst="rect">
            <a:avLst/>
          </a:prstGeom>
          <a:noFill/>
          <a:ln w="9525">
            <a:noFill/>
            <a:miter lim="800000"/>
            <a:headEnd/>
            <a:tailEnd/>
          </a:ln>
        </p:spPr>
      </p:pic>
      <p:sp>
        <p:nvSpPr>
          <p:cNvPr id="14" name="TextBox 8"/>
          <p:cNvSpPr txBox="1">
            <a:spLocks noChangeArrowheads="1"/>
          </p:cNvSpPr>
          <p:nvPr/>
        </p:nvSpPr>
        <p:spPr bwMode="auto">
          <a:xfrm>
            <a:off x="1063392" y="250546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15" name="TextBox 14"/>
          <p:cNvSpPr txBox="1"/>
          <p:nvPr/>
        </p:nvSpPr>
        <p:spPr>
          <a:xfrm>
            <a:off x="16244847" y="250546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16" name="Straight Arrow Connector 15"/>
          <p:cNvCxnSpPr/>
          <p:nvPr/>
        </p:nvCxnSpPr>
        <p:spPr>
          <a:xfrm>
            <a:off x="6025696" y="232895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8202592" y="21224547"/>
            <a:ext cx="5865701" cy="3820038"/>
          </a:xfrm>
          <a:prstGeom prst="rect">
            <a:avLst/>
          </a:prstGeom>
        </p:spPr>
      </p:pic>
      <p:cxnSp>
        <p:nvCxnSpPr>
          <p:cNvPr id="18" name="Straight Arrow Connector 17"/>
          <p:cNvCxnSpPr/>
          <p:nvPr/>
        </p:nvCxnSpPr>
        <p:spPr>
          <a:xfrm>
            <a:off x="14067951" y="232778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5"/>
          <a:stretch>
            <a:fillRect/>
          </a:stretch>
        </p:blipFill>
        <p:spPr>
          <a:xfrm>
            <a:off x="16244847" y="21224547"/>
            <a:ext cx="5080000" cy="3810000"/>
          </a:xfrm>
          <a:prstGeom prst="rect">
            <a:avLst/>
          </a:prstGeom>
        </p:spPr>
      </p:pic>
      <p:sp>
        <p:nvSpPr>
          <p:cNvPr id="20" name="TextBox 19"/>
          <p:cNvSpPr txBox="1"/>
          <p:nvPr/>
        </p:nvSpPr>
        <p:spPr>
          <a:xfrm>
            <a:off x="8250590" y="250546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pic>
        <p:nvPicPr>
          <p:cNvPr id="21" name="Picture 12"/>
          <p:cNvPicPr>
            <a:picLocks noChangeAspect="1"/>
          </p:cNvPicPr>
          <p:nvPr/>
        </p:nvPicPr>
        <p:blipFill>
          <a:blip r:embed="rId3"/>
          <a:srcRect/>
          <a:stretch>
            <a:fillRect/>
          </a:stretch>
        </p:blipFill>
        <p:spPr bwMode="auto">
          <a:xfrm>
            <a:off x="1215792" y="21386985"/>
            <a:ext cx="4962304" cy="3820038"/>
          </a:xfrm>
          <a:prstGeom prst="rect">
            <a:avLst/>
          </a:prstGeom>
          <a:noFill/>
          <a:ln w="9525">
            <a:noFill/>
            <a:miter lim="800000"/>
            <a:headEnd/>
            <a:tailEnd/>
          </a:ln>
        </p:spPr>
      </p:pic>
      <p:sp>
        <p:nvSpPr>
          <p:cNvPr id="22" name="TextBox 8"/>
          <p:cNvSpPr txBox="1">
            <a:spLocks noChangeArrowheads="1"/>
          </p:cNvSpPr>
          <p:nvPr/>
        </p:nvSpPr>
        <p:spPr bwMode="auto">
          <a:xfrm>
            <a:off x="1215792" y="252070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23" name="TextBox 22"/>
          <p:cNvSpPr txBox="1"/>
          <p:nvPr/>
        </p:nvSpPr>
        <p:spPr>
          <a:xfrm>
            <a:off x="16397247" y="252070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24" name="Straight Arrow Connector 23"/>
          <p:cNvCxnSpPr/>
          <p:nvPr/>
        </p:nvCxnSpPr>
        <p:spPr>
          <a:xfrm>
            <a:off x="6178096" y="234419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4"/>
          <a:stretch>
            <a:fillRect/>
          </a:stretch>
        </p:blipFill>
        <p:spPr>
          <a:xfrm>
            <a:off x="8354992" y="21376947"/>
            <a:ext cx="5865701" cy="3820038"/>
          </a:xfrm>
          <a:prstGeom prst="rect">
            <a:avLst/>
          </a:prstGeom>
        </p:spPr>
      </p:pic>
      <p:cxnSp>
        <p:nvCxnSpPr>
          <p:cNvPr id="26" name="Straight Arrow Connector 25"/>
          <p:cNvCxnSpPr/>
          <p:nvPr/>
        </p:nvCxnSpPr>
        <p:spPr>
          <a:xfrm>
            <a:off x="14220351" y="234302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16397247" y="21376947"/>
            <a:ext cx="5080000" cy="3810000"/>
          </a:xfrm>
          <a:prstGeom prst="rect">
            <a:avLst/>
          </a:prstGeom>
        </p:spPr>
      </p:pic>
      <p:sp>
        <p:nvSpPr>
          <p:cNvPr id="28" name="TextBox 27"/>
          <p:cNvSpPr txBox="1"/>
          <p:nvPr/>
        </p:nvSpPr>
        <p:spPr>
          <a:xfrm>
            <a:off x="8402990" y="252070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pic>
        <p:nvPicPr>
          <p:cNvPr id="2" name="Picture 1" descr="2010_Landscape_BWCs.jpg"/>
          <p:cNvPicPr>
            <a:picLocks noChangeAspect="1"/>
          </p:cNvPicPr>
          <p:nvPr/>
        </p:nvPicPr>
        <p:blipFill rotWithShape="1">
          <a:blip r:embed="rId6">
            <a:extLst>
              <a:ext uri="{28A0092B-C50C-407E-A947-70E740481C1C}">
                <a14:useLocalDpi xmlns:a14="http://schemas.microsoft.com/office/drawing/2010/main" val="0"/>
              </a:ext>
            </a:extLst>
          </a:blip>
          <a:srcRect t="13399"/>
          <a:stretch/>
        </p:blipFill>
        <p:spPr>
          <a:xfrm>
            <a:off x="663281" y="526551"/>
            <a:ext cx="7796366" cy="4121315"/>
          </a:xfrm>
          <a:prstGeom prst="rect">
            <a:avLst/>
          </a:prstGeom>
        </p:spPr>
      </p:pic>
      <p:sp>
        <p:nvSpPr>
          <p:cNvPr id="35" name="TextBox 34"/>
          <p:cNvSpPr txBox="1"/>
          <p:nvPr/>
        </p:nvSpPr>
        <p:spPr>
          <a:xfrm>
            <a:off x="-2298" y="64886"/>
            <a:ext cx="5402741" cy="461665"/>
          </a:xfrm>
          <a:prstGeom prst="rect">
            <a:avLst/>
          </a:prstGeom>
          <a:noFill/>
        </p:spPr>
        <p:txBody>
          <a:bodyPr wrap="none" rtlCol="0">
            <a:spAutoFit/>
          </a:bodyPr>
          <a:lstStyle/>
          <a:p>
            <a:r>
              <a:rPr lang="en-US" sz="2400" dirty="0" smtClean="0"/>
              <a:t>Magnitude of mortality (N = 34 carcasses)</a:t>
            </a:r>
            <a:endParaRPr lang="en-US" sz="2400" dirty="0"/>
          </a:p>
        </p:txBody>
      </p:sp>
      <p:grpSp>
        <p:nvGrpSpPr>
          <p:cNvPr id="3" name="Group 2"/>
          <p:cNvGrpSpPr/>
          <p:nvPr/>
        </p:nvGrpSpPr>
        <p:grpSpPr>
          <a:xfrm>
            <a:off x="0" y="4186201"/>
            <a:ext cx="9144000" cy="2671799"/>
            <a:chOff x="0" y="4186201"/>
            <a:chExt cx="9144000" cy="2671799"/>
          </a:xfrm>
        </p:grpSpPr>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647866"/>
              <a:ext cx="9144000" cy="2210134"/>
            </a:xfrm>
            <a:prstGeom prst="rect">
              <a:avLst/>
            </a:prstGeom>
          </p:spPr>
        </p:pic>
        <p:sp>
          <p:nvSpPr>
            <p:cNvPr id="37" name="TextBox 36"/>
            <p:cNvSpPr txBox="1"/>
            <p:nvPr/>
          </p:nvSpPr>
          <p:spPr>
            <a:xfrm>
              <a:off x="7882" y="4186201"/>
              <a:ext cx="9136118" cy="461665"/>
            </a:xfrm>
            <a:prstGeom prst="rect">
              <a:avLst/>
            </a:prstGeom>
            <a:solidFill>
              <a:schemeClr val="bg1"/>
            </a:solidFill>
          </p:spPr>
          <p:txBody>
            <a:bodyPr wrap="square" rtlCol="0">
              <a:spAutoFit/>
            </a:bodyPr>
            <a:lstStyle/>
            <a:p>
              <a:r>
                <a:rPr lang="en-US" sz="2400" dirty="0" smtClean="0"/>
                <a:t>Window </a:t>
              </a:r>
              <a:r>
                <a:rPr lang="en-US" sz="2400" dirty="0"/>
                <a:t>a</a:t>
              </a:r>
              <a:r>
                <a:rPr lang="en-US" sz="2400" dirty="0" smtClean="0"/>
                <a:t>rea and development drive BWCs </a:t>
              </a:r>
              <a:endParaRPr lang="en-US" sz="2400" dirty="0"/>
            </a:p>
          </p:txBody>
        </p:sp>
      </p:grpSp>
    </p:spTree>
    <p:extLst>
      <p:ext uri="{BB962C8B-B14F-4D97-AF65-F5344CB8AC3E}">
        <p14:creationId xmlns:p14="http://schemas.microsoft.com/office/powerpoint/2010/main" val="28933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a:stretch>
            <a:fillRect/>
          </a:stretch>
        </p:blipFill>
        <p:spPr bwMode="auto">
          <a:xfrm>
            <a:off x="1063392" y="21234585"/>
            <a:ext cx="4962304" cy="3820038"/>
          </a:xfrm>
          <a:prstGeom prst="rect">
            <a:avLst/>
          </a:prstGeom>
          <a:noFill/>
          <a:ln w="9525">
            <a:noFill/>
            <a:miter lim="800000"/>
            <a:headEnd/>
            <a:tailEnd/>
          </a:ln>
        </p:spPr>
      </p:pic>
      <p:sp>
        <p:nvSpPr>
          <p:cNvPr id="14" name="TextBox 8"/>
          <p:cNvSpPr txBox="1">
            <a:spLocks noChangeArrowheads="1"/>
          </p:cNvSpPr>
          <p:nvPr/>
        </p:nvSpPr>
        <p:spPr bwMode="auto">
          <a:xfrm>
            <a:off x="1063392" y="250546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15" name="TextBox 14"/>
          <p:cNvSpPr txBox="1"/>
          <p:nvPr/>
        </p:nvSpPr>
        <p:spPr>
          <a:xfrm>
            <a:off x="16244847" y="250546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16" name="Straight Arrow Connector 15"/>
          <p:cNvCxnSpPr/>
          <p:nvPr/>
        </p:nvCxnSpPr>
        <p:spPr>
          <a:xfrm>
            <a:off x="6025696" y="232895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8202592" y="21224547"/>
            <a:ext cx="5865701" cy="3820038"/>
          </a:xfrm>
          <a:prstGeom prst="rect">
            <a:avLst/>
          </a:prstGeom>
        </p:spPr>
      </p:pic>
      <p:cxnSp>
        <p:nvCxnSpPr>
          <p:cNvPr id="18" name="Straight Arrow Connector 17"/>
          <p:cNvCxnSpPr/>
          <p:nvPr/>
        </p:nvCxnSpPr>
        <p:spPr>
          <a:xfrm>
            <a:off x="14067951" y="232778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5"/>
          <a:stretch>
            <a:fillRect/>
          </a:stretch>
        </p:blipFill>
        <p:spPr>
          <a:xfrm>
            <a:off x="16244847" y="21224547"/>
            <a:ext cx="5080000" cy="3810000"/>
          </a:xfrm>
          <a:prstGeom prst="rect">
            <a:avLst/>
          </a:prstGeom>
        </p:spPr>
      </p:pic>
      <p:sp>
        <p:nvSpPr>
          <p:cNvPr id="20" name="TextBox 19"/>
          <p:cNvSpPr txBox="1"/>
          <p:nvPr/>
        </p:nvSpPr>
        <p:spPr>
          <a:xfrm>
            <a:off x="8250590" y="250546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pic>
        <p:nvPicPr>
          <p:cNvPr id="21" name="Picture 12"/>
          <p:cNvPicPr>
            <a:picLocks noChangeAspect="1"/>
          </p:cNvPicPr>
          <p:nvPr/>
        </p:nvPicPr>
        <p:blipFill>
          <a:blip r:embed="rId3"/>
          <a:srcRect/>
          <a:stretch>
            <a:fillRect/>
          </a:stretch>
        </p:blipFill>
        <p:spPr bwMode="auto">
          <a:xfrm>
            <a:off x="1215792" y="21386985"/>
            <a:ext cx="4962304" cy="3820038"/>
          </a:xfrm>
          <a:prstGeom prst="rect">
            <a:avLst/>
          </a:prstGeom>
          <a:noFill/>
          <a:ln w="9525">
            <a:noFill/>
            <a:miter lim="800000"/>
            <a:headEnd/>
            <a:tailEnd/>
          </a:ln>
        </p:spPr>
      </p:pic>
      <p:sp>
        <p:nvSpPr>
          <p:cNvPr id="22" name="TextBox 8"/>
          <p:cNvSpPr txBox="1">
            <a:spLocks noChangeArrowheads="1"/>
          </p:cNvSpPr>
          <p:nvPr/>
        </p:nvSpPr>
        <p:spPr bwMode="auto">
          <a:xfrm>
            <a:off x="1215792" y="25207023"/>
            <a:ext cx="4962304" cy="1058751"/>
          </a:xfrm>
          <a:prstGeom prst="rect">
            <a:avLst/>
          </a:prstGeom>
          <a:noFill/>
          <a:ln w="9525">
            <a:noFill/>
            <a:miter lim="800000"/>
            <a:headEnd/>
            <a:tailEnd/>
          </a:ln>
        </p:spPr>
        <p:txBody>
          <a:bodyPr wrap="square" lIns="438912" tIns="219456" rIns="438912" bIns="219456">
            <a:prstTxWarp prst="textNoShape">
              <a:avLst/>
            </a:prstTxWarp>
            <a:spAutoFit/>
          </a:bodyPr>
          <a:lstStyle/>
          <a:p>
            <a:pPr algn="ctr"/>
            <a:r>
              <a:rPr lang="en-US" sz="4000" dirty="0" smtClean="0">
                <a:latin typeface="Calibri" charset="0"/>
              </a:rPr>
              <a:t>High mortality</a:t>
            </a:r>
          </a:p>
        </p:txBody>
      </p:sp>
      <p:sp>
        <p:nvSpPr>
          <p:cNvPr id="23" name="TextBox 22"/>
          <p:cNvSpPr txBox="1"/>
          <p:nvPr/>
        </p:nvSpPr>
        <p:spPr>
          <a:xfrm>
            <a:off x="16397247" y="25207023"/>
            <a:ext cx="5080000" cy="1058751"/>
          </a:xfrm>
          <a:prstGeom prst="rect">
            <a:avLst/>
          </a:prstGeom>
          <a:noFill/>
        </p:spPr>
        <p:txBody>
          <a:bodyPr wrap="square" lIns="438912" tIns="219456" rIns="438912" bIns="219456">
            <a:spAutoFit/>
          </a:bodyPr>
          <a:lstStyle/>
          <a:p>
            <a:pPr algn="ctr">
              <a:defRPr/>
            </a:pPr>
            <a:r>
              <a:rPr lang="en-US" sz="4000" dirty="0" smtClean="0"/>
              <a:t>No mortality</a:t>
            </a:r>
            <a:endParaRPr lang="en-US" sz="4000" dirty="0"/>
          </a:p>
        </p:txBody>
      </p:sp>
      <p:cxnSp>
        <p:nvCxnSpPr>
          <p:cNvPr id="24" name="Straight Arrow Connector 23"/>
          <p:cNvCxnSpPr/>
          <p:nvPr/>
        </p:nvCxnSpPr>
        <p:spPr>
          <a:xfrm>
            <a:off x="6178096" y="23441901"/>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4"/>
          <a:stretch>
            <a:fillRect/>
          </a:stretch>
        </p:blipFill>
        <p:spPr>
          <a:xfrm>
            <a:off x="8354992" y="21376947"/>
            <a:ext cx="5865701" cy="3820038"/>
          </a:xfrm>
          <a:prstGeom prst="rect">
            <a:avLst/>
          </a:prstGeom>
        </p:spPr>
      </p:pic>
      <p:cxnSp>
        <p:nvCxnSpPr>
          <p:cNvPr id="26" name="Straight Arrow Connector 25"/>
          <p:cNvCxnSpPr/>
          <p:nvPr/>
        </p:nvCxnSpPr>
        <p:spPr>
          <a:xfrm>
            <a:off x="14220351" y="23430275"/>
            <a:ext cx="2176896" cy="1588"/>
          </a:xfrm>
          <a:prstGeom prst="straightConnector1">
            <a:avLst/>
          </a:prstGeom>
          <a:ln w="95250">
            <a:solidFill>
              <a:schemeClr val="accent6">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16397247" y="21376947"/>
            <a:ext cx="5080000" cy="3810000"/>
          </a:xfrm>
          <a:prstGeom prst="rect">
            <a:avLst/>
          </a:prstGeom>
        </p:spPr>
      </p:pic>
      <p:sp>
        <p:nvSpPr>
          <p:cNvPr id="28" name="TextBox 27"/>
          <p:cNvSpPr txBox="1"/>
          <p:nvPr/>
        </p:nvSpPr>
        <p:spPr>
          <a:xfrm>
            <a:off x="8402990" y="25207023"/>
            <a:ext cx="5817361" cy="1058751"/>
          </a:xfrm>
          <a:prstGeom prst="rect">
            <a:avLst/>
          </a:prstGeom>
          <a:noFill/>
        </p:spPr>
        <p:txBody>
          <a:bodyPr wrap="square" lIns="438912" tIns="219456" rIns="438912" bIns="219456">
            <a:spAutoFit/>
          </a:bodyPr>
          <a:lstStyle/>
          <a:p>
            <a:pPr algn="ctr">
              <a:defRPr/>
            </a:pPr>
            <a:r>
              <a:rPr lang="en-US" sz="4000" dirty="0" smtClean="0"/>
              <a:t>Moderate mortality</a:t>
            </a:r>
            <a:endParaRPr lang="en-US" sz="4000" dirty="0"/>
          </a:p>
        </p:txBody>
      </p:sp>
      <p:pic>
        <p:nvPicPr>
          <p:cNvPr id="6" name="Picture 5" descr="Figure_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5554"/>
            <a:ext cx="5010912" cy="4919472"/>
          </a:xfrm>
          <a:prstGeom prst="rect">
            <a:avLst/>
          </a:prstGeom>
        </p:spPr>
      </p:pic>
      <p:sp>
        <p:nvSpPr>
          <p:cNvPr id="35" name="TextBox 34"/>
          <p:cNvSpPr txBox="1"/>
          <p:nvPr/>
        </p:nvSpPr>
        <p:spPr>
          <a:xfrm>
            <a:off x="254757" y="64886"/>
            <a:ext cx="6364844" cy="461665"/>
          </a:xfrm>
          <a:prstGeom prst="rect">
            <a:avLst/>
          </a:prstGeom>
          <a:noFill/>
        </p:spPr>
        <p:txBody>
          <a:bodyPr wrap="none" rtlCol="0">
            <a:spAutoFit/>
          </a:bodyPr>
          <a:lstStyle/>
          <a:p>
            <a:r>
              <a:rPr lang="en-US" sz="2400" dirty="0" smtClean="0"/>
              <a:t>Why is it important to know the drivers of BWCs?</a:t>
            </a:r>
            <a:endParaRPr lang="en-US" sz="2400" dirty="0"/>
          </a:p>
        </p:txBody>
      </p:sp>
      <p:sp>
        <p:nvSpPr>
          <p:cNvPr id="8" name="TextBox 7"/>
          <p:cNvSpPr txBox="1"/>
          <p:nvPr/>
        </p:nvSpPr>
        <p:spPr>
          <a:xfrm>
            <a:off x="254757" y="703889"/>
            <a:ext cx="2856371" cy="461665"/>
          </a:xfrm>
          <a:prstGeom prst="rect">
            <a:avLst/>
          </a:prstGeom>
          <a:noFill/>
        </p:spPr>
        <p:txBody>
          <a:bodyPr wrap="none" rtlCol="0">
            <a:spAutoFit/>
          </a:bodyPr>
          <a:lstStyle/>
          <a:p>
            <a:r>
              <a:rPr lang="en-US" sz="2400" dirty="0" smtClean="0"/>
              <a:t>Model bird mortality</a:t>
            </a:r>
            <a:endParaRPr lang="en-US" sz="2400" dirty="0"/>
          </a:p>
        </p:txBody>
      </p:sp>
      <p:grpSp>
        <p:nvGrpSpPr>
          <p:cNvPr id="9" name="Group 8"/>
          <p:cNvGrpSpPr/>
          <p:nvPr/>
        </p:nvGrpSpPr>
        <p:grpSpPr>
          <a:xfrm>
            <a:off x="5123778" y="1594704"/>
            <a:ext cx="3850888" cy="3411809"/>
            <a:chOff x="5123778" y="1594704"/>
            <a:chExt cx="3850888" cy="3411809"/>
          </a:xfrm>
        </p:grpSpPr>
        <p:grpSp>
          <p:nvGrpSpPr>
            <p:cNvPr id="29" name="Group 12"/>
            <p:cNvGrpSpPr>
              <a:grpSpLocks/>
            </p:cNvGrpSpPr>
            <p:nvPr/>
          </p:nvGrpSpPr>
          <p:grpSpPr bwMode="auto">
            <a:xfrm>
              <a:off x="5123778" y="2234253"/>
              <a:ext cx="3850888" cy="2772260"/>
              <a:chOff x="437365" y="1155701"/>
              <a:chExt cx="8147835" cy="5156200"/>
            </a:xfrm>
          </p:grpSpPr>
          <p:pic>
            <p:nvPicPr>
              <p:cNvPr id="3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7365" y="1155701"/>
                <a:ext cx="8147835" cy="5156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1" name="Group 4"/>
              <p:cNvGrpSpPr>
                <a:grpSpLocks/>
              </p:cNvGrpSpPr>
              <p:nvPr/>
            </p:nvGrpSpPr>
            <p:grpSpPr bwMode="auto">
              <a:xfrm>
                <a:off x="437365" y="1155701"/>
                <a:ext cx="1165815" cy="1639427"/>
                <a:chOff x="7463328" y="3103248"/>
                <a:chExt cx="1165815" cy="1639427"/>
              </a:xfrm>
            </p:grpSpPr>
            <p:pic>
              <p:nvPicPr>
                <p:cNvPr id="33" name="Picture 5" descr="Illinois_Locator_Map.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3328" y="3103248"/>
                  <a:ext cx="1165815" cy="1639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6"/>
                <p:cNvSpPr txBox="1">
                  <a:spLocks noChangeArrowheads="1"/>
                </p:cNvSpPr>
                <p:nvPr/>
              </p:nvSpPr>
              <p:spPr bwMode="auto">
                <a:xfrm>
                  <a:off x="7615728" y="3233357"/>
                  <a:ext cx="3903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latin typeface="Wingdings" charset="0"/>
                      <a:cs typeface="Wingdings" charset="0"/>
                    </a:rPr>
                    <a:t></a:t>
                  </a:r>
                  <a:endParaRPr lang="en-US" sz="1800" b="1">
                    <a:solidFill>
                      <a:srgbClr val="FF0000"/>
                    </a:solidFill>
                    <a:latin typeface="Calibri" charset="0"/>
                  </a:endParaRPr>
                </a:p>
              </p:txBody>
            </p:sp>
          </p:grpSp>
          <p:pic>
            <p:nvPicPr>
              <p:cNvPr id="32" name="Picture 11" descr="Kriged_studyarea_updated_five_class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7365" y="5815537"/>
                <a:ext cx="4391766" cy="496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6" name="TextBox 35"/>
            <p:cNvSpPr txBox="1"/>
            <p:nvPr/>
          </p:nvSpPr>
          <p:spPr>
            <a:xfrm>
              <a:off x="5123778" y="1594704"/>
              <a:ext cx="3023484" cy="461665"/>
            </a:xfrm>
            <a:prstGeom prst="rect">
              <a:avLst/>
            </a:prstGeom>
            <a:noFill/>
          </p:spPr>
          <p:txBody>
            <a:bodyPr wrap="none" rtlCol="0">
              <a:spAutoFit/>
            </a:bodyPr>
            <a:lstStyle/>
            <a:p>
              <a:r>
                <a:rPr lang="en-US" sz="2400" dirty="0" smtClean="0"/>
                <a:t>Land use management</a:t>
              </a:r>
              <a:endParaRPr lang="en-US" sz="2400" dirty="0"/>
            </a:p>
          </p:txBody>
        </p:sp>
      </p:grpSp>
    </p:spTree>
    <p:extLst>
      <p:ext uri="{BB962C8B-B14F-4D97-AF65-F5344CB8AC3E}">
        <p14:creationId xmlns:p14="http://schemas.microsoft.com/office/powerpoint/2010/main" val="368422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gieMap.tiff"/>
          <p:cNvPicPr>
            <a:picLocks noChangeAspect="1"/>
          </p:cNvPicPr>
          <p:nvPr/>
        </p:nvPicPr>
        <p:blipFill rotWithShape="1">
          <a:blip r:embed="rId3" cstate="screen">
            <a:extLst>
              <a:ext uri="{28A0092B-C50C-407E-A947-70E740481C1C}">
                <a14:useLocalDpi xmlns:a14="http://schemas.microsoft.com/office/drawing/2010/main"/>
              </a:ext>
            </a:extLst>
          </a:blip>
          <a:srcRect l="21751" t="25017" r="23271" b="6848"/>
          <a:stretch/>
        </p:blipFill>
        <p:spPr>
          <a:xfrm>
            <a:off x="1" y="0"/>
            <a:ext cx="9144000" cy="6858000"/>
          </a:xfrm>
          <a:prstGeom prst="rect">
            <a:avLst/>
          </a:prstGeom>
        </p:spPr>
      </p:pic>
      <p:grpSp>
        <p:nvGrpSpPr>
          <p:cNvPr id="4" name="Group 3"/>
          <p:cNvGrpSpPr/>
          <p:nvPr/>
        </p:nvGrpSpPr>
        <p:grpSpPr>
          <a:xfrm>
            <a:off x="1371129" y="1803451"/>
            <a:ext cx="7237181" cy="4795854"/>
            <a:chOff x="1371129" y="1803451"/>
            <a:chExt cx="7237181" cy="4795854"/>
          </a:xfrm>
        </p:grpSpPr>
        <p:sp>
          <p:nvSpPr>
            <p:cNvPr id="2" name="TextBox 1"/>
            <p:cNvSpPr txBox="1"/>
            <p:nvPr/>
          </p:nvSpPr>
          <p:spPr>
            <a:xfrm>
              <a:off x="1371129" y="1803451"/>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898200" y="6076085"/>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6470837" y="5614420"/>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8257257" y="3378815"/>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TextBox 12"/>
            <p:cNvSpPr txBox="1"/>
            <p:nvPr/>
          </p:nvSpPr>
          <p:spPr>
            <a:xfrm>
              <a:off x="6119784" y="3357961"/>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TextBox 13"/>
            <p:cNvSpPr txBox="1"/>
            <p:nvPr/>
          </p:nvSpPr>
          <p:spPr>
            <a:xfrm>
              <a:off x="3400212" y="3510361"/>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TextBox 14"/>
            <p:cNvSpPr txBox="1"/>
            <p:nvPr/>
          </p:nvSpPr>
          <p:spPr>
            <a:xfrm>
              <a:off x="5073726" y="4928215"/>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TextBox 15"/>
            <p:cNvSpPr txBox="1"/>
            <p:nvPr/>
          </p:nvSpPr>
          <p:spPr>
            <a:xfrm>
              <a:off x="6646363" y="4547215"/>
              <a:ext cx="3510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7493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ren1.tiff"/>
          <p:cNvPicPr>
            <a:picLocks noChangeAspect="1"/>
          </p:cNvPicPr>
          <p:nvPr/>
        </p:nvPicPr>
        <p:blipFill rotWithShape="1">
          <a:blip r:embed="rId2" cstate="screen">
            <a:extLst>
              <a:ext uri="{28A0092B-C50C-407E-A947-70E740481C1C}">
                <a14:useLocalDpi xmlns:a14="http://schemas.microsoft.com/office/drawing/2010/main"/>
              </a:ext>
            </a:extLst>
          </a:blip>
          <a:srcRect l="10185" t="15432" r="45062" b="21111"/>
          <a:stretch/>
        </p:blipFill>
        <p:spPr>
          <a:xfrm>
            <a:off x="0" y="-1"/>
            <a:ext cx="5286451" cy="4684889"/>
          </a:xfrm>
          <a:prstGeom prst="rect">
            <a:avLst/>
          </a:prstGeom>
        </p:spPr>
      </p:pic>
      <p:pic>
        <p:nvPicPr>
          <p:cNvPr id="5" name="Picture 4" descr="eren2.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443" y="4219222"/>
            <a:ext cx="5083527" cy="2638778"/>
          </a:xfrm>
          <a:prstGeom prst="rect">
            <a:avLst/>
          </a:prstGeom>
        </p:spPr>
      </p:pic>
      <p:pic>
        <p:nvPicPr>
          <p:cNvPr id="6" name="Picture 5" descr="eren3.tiff"/>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13118" t="44568" r="46450" b="22345"/>
          <a:stretch/>
        </p:blipFill>
        <p:spPr>
          <a:xfrm>
            <a:off x="3819052" y="1721556"/>
            <a:ext cx="5324948" cy="2723444"/>
          </a:xfrm>
          <a:prstGeom prst="rect">
            <a:avLst/>
          </a:prstGeom>
        </p:spPr>
      </p:pic>
    </p:spTree>
    <p:extLst>
      <p:ext uri="{BB962C8B-B14F-4D97-AF65-F5344CB8AC3E}">
        <p14:creationId xmlns:p14="http://schemas.microsoft.com/office/powerpoint/2010/main" val="33076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CollaboratorMap.tiff"/>
          <p:cNvPicPr>
            <a:picLocks noChangeAspect="1"/>
          </p:cNvPicPr>
          <p:nvPr/>
        </p:nvPicPr>
        <p:blipFill rotWithShape="1">
          <a:blip r:embed="rId3" cstate="screen">
            <a:extLst>
              <a:ext uri="{28A0092B-C50C-407E-A947-70E740481C1C}">
                <a14:useLocalDpi xmlns:a14="http://schemas.microsoft.com/office/drawing/2010/main"/>
              </a:ext>
            </a:extLst>
          </a:blip>
          <a:srcRect l="25001" t="25555" r="19032" b="7284"/>
          <a:stretch/>
        </p:blipFill>
        <p:spPr>
          <a:xfrm>
            <a:off x="0" y="0"/>
            <a:ext cx="9144000" cy="6858000"/>
          </a:xfrm>
          <a:prstGeom prst="rect">
            <a:avLst/>
          </a:prstGeom>
        </p:spPr>
      </p:pic>
      <p:sp>
        <p:nvSpPr>
          <p:cNvPr id="8" name="TextBox 7"/>
          <p:cNvSpPr txBox="1"/>
          <p:nvPr/>
        </p:nvSpPr>
        <p:spPr>
          <a:xfrm>
            <a:off x="1" y="0"/>
            <a:ext cx="9143999" cy="2369880"/>
          </a:xfrm>
          <a:prstGeom prst="rect">
            <a:avLst/>
          </a:prstGeom>
          <a:solidFill>
            <a:schemeClr val="bg1"/>
          </a:solidFill>
          <a:ln>
            <a:solidFill>
              <a:schemeClr val="tx1"/>
            </a:solidFill>
          </a:ln>
        </p:spPr>
        <p:txBody>
          <a:bodyPr wrap="square" rtlCol="0">
            <a:spAutoFit/>
          </a:bodyPr>
          <a:lstStyle/>
          <a:p>
            <a:r>
              <a:rPr lang="en-US" sz="2800" dirty="0" smtClean="0"/>
              <a:t>Complete </a:t>
            </a:r>
            <a:r>
              <a:rPr lang="en-US" sz="2800" dirty="0"/>
              <a:t>a pilot field season in fall 2013 </a:t>
            </a:r>
            <a:r>
              <a:rPr lang="en-US" sz="2800" dirty="0" smtClean="0"/>
              <a:t>to:</a:t>
            </a:r>
          </a:p>
          <a:p>
            <a:pPr marL="342900" indent="-342900">
              <a:buFont typeface="Arial"/>
              <a:buChar char="•"/>
            </a:pPr>
            <a:r>
              <a:rPr lang="en-US" sz="2400" dirty="0" smtClean="0"/>
              <a:t>Develop standardized sampling protocols to evaluate the drivers of BWCs</a:t>
            </a:r>
          </a:p>
          <a:p>
            <a:pPr marL="342900" indent="-342900">
              <a:buFont typeface="Arial"/>
              <a:buChar char="•"/>
            </a:pPr>
            <a:r>
              <a:rPr lang="en-US" sz="2400" dirty="0"/>
              <a:t>T</a:t>
            </a:r>
            <a:r>
              <a:rPr lang="en-US" sz="2400" dirty="0" smtClean="0"/>
              <a:t>est </a:t>
            </a:r>
            <a:r>
              <a:rPr lang="en-US" sz="2400" dirty="0"/>
              <a:t>project </a:t>
            </a:r>
            <a:r>
              <a:rPr lang="en-US" sz="2400" dirty="0" smtClean="0"/>
              <a:t>protocols</a:t>
            </a:r>
          </a:p>
          <a:p>
            <a:pPr marL="342900" indent="-342900">
              <a:buFont typeface="Arial"/>
              <a:buChar char="•"/>
            </a:pPr>
            <a:r>
              <a:rPr lang="en-US" sz="2400" dirty="0"/>
              <a:t>C</a:t>
            </a:r>
            <a:r>
              <a:rPr lang="en-US" sz="2400" dirty="0" smtClean="0"/>
              <a:t>onduct </a:t>
            </a:r>
            <a:r>
              <a:rPr lang="en-US" sz="2400" dirty="0"/>
              <a:t>a preliminary analysis of the data </a:t>
            </a:r>
            <a:r>
              <a:rPr lang="en-US" sz="2400" dirty="0" smtClean="0"/>
              <a:t>collected</a:t>
            </a:r>
          </a:p>
          <a:p>
            <a:pPr marL="342900" indent="-342900">
              <a:buFont typeface="Arial"/>
              <a:buChar char="•"/>
            </a:pPr>
            <a:r>
              <a:rPr lang="en-US" sz="2400" dirty="0" smtClean="0"/>
              <a:t>Recruit for fall 2014</a:t>
            </a:r>
            <a:endParaRPr lang="en-US" sz="2400" dirty="0"/>
          </a:p>
        </p:txBody>
      </p:sp>
    </p:spTree>
    <p:extLst>
      <p:ext uri="{BB962C8B-B14F-4D97-AF65-F5344CB8AC3E}">
        <p14:creationId xmlns:p14="http://schemas.microsoft.com/office/powerpoint/2010/main" val="30163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2810</TotalTime>
  <Words>815</Words>
  <Application>Microsoft Office PowerPoint</Application>
  <PresentationFormat>On-screen Show (4:3)</PresentationFormat>
  <Paragraphs>126</Paragraphs>
  <Slides>24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ＭＳ Ｐゴシック</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Augustana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Hager</dc:creator>
  <cp:lastModifiedBy>Marissa Witkovsky</cp:lastModifiedBy>
  <cp:revision>75</cp:revision>
  <dcterms:created xsi:type="dcterms:W3CDTF">2014-04-30T15:43:31Z</dcterms:created>
  <dcterms:modified xsi:type="dcterms:W3CDTF">2015-03-21T16:35:31Z</dcterms:modified>
</cp:coreProperties>
</file>