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7" r:id="rId6"/>
    <p:sldId id="265" r:id="rId7"/>
    <p:sldId id="259" r:id="rId8"/>
    <p:sldId id="266" r:id="rId9"/>
    <p:sldId id="268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CCD8E7"/>
    <a:srgbClr val="FAF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3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immons.MSMARY\Documents\RESEARCH\Pubs&amp;Reports\Stream%20Temp%20Paper%201\Stream%20Temp%20Figures%20Differences%20201304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'DR Diff'!$W$11</c:f>
              <c:strCache>
                <c:ptCount val="1"/>
                <c:pt idx="0">
                  <c:v>Median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'DR Diff'!$V$12:$V$22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'DR Diff'!$W$12:$W$22</c:f>
              <c:numCache>
                <c:formatCode>#,##0.000</c:formatCode>
                <c:ptCount val="11"/>
                <c:pt idx="0">
                  <c:v>0</c:v>
                </c:pt>
                <c:pt idx="1">
                  <c:v>0.66600000000000037</c:v>
                </c:pt>
                <c:pt idx="2">
                  <c:v>2.161999999999999</c:v>
                </c:pt>
                <c:pt idx="3">
                  <c:v>3.4588888888888869</c:v>
                </c:pt>
                <c:pt idx="4">
                  <c:v>2.0910000000000011</c:v>
                </c:pt>
                <c:pt idx="5">
                  <c:v>0.51449999999999996</c:v>
                </c:pt>
                <c:pt idx="6">
                  <c:v>-7.0000000000000284E-2</c:v>
                </c:pt>
                <c:pt idx="7">
                  <c:v>0.33000000000000185</c:v>
                </c:pt>
                <c:pt idx="8">
                  <c:v>4.8500000000000654E-2</c:v>
                </c:pt>
                <c:pt idx="9">
                  <c:v>-2.1000000000001684E-2</c:v>
                </c:pt>
                <c:pt idx="10">
                  <c:v>-0.64050000000000029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811000"/>
        <c:axId val="299018672"/>
      </c:lineChart>
      <c:stockChart>
        <c:ser>
          <c:idx val="1"/>
          <c:order val="1"/>
          <c:tx>
            <c:strRef>
              <c:f>'DR Diff'!$X$11</c:f>
              <c:strCache>
                <c:ptCount val="1"/>
                <c:pt idx="0">
                  <c:v>Q1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'DR Diff'!$V$12:$V$22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'DR Diff'!$X$12:$X$22</c:f>
              <c:numCache>
                <c:formatCode>#,##0.000</c:formatCode>
                <c:ptCount val="11"/>
                <c:pt idx="0">
                  <c:v>-0.36899999999999977</c:v>
                </c:pt>
                <c:pt idx="1">
                  <c:v>0.41049999999999986</c:v>
                </c:pt>
                <c:pt idx="2">
                  <c:v>1.1680000000000028</c:v>
                </c:pt>
                <c:pt idx="3">
                  <c:v>1.644166666666659</c:v>
                </c:pt>
                <c:pt idx="4">
                  <c:v>1.3252500000000014</c:v>
                </c:pt>
                <c:pt idx="5">
                  <c:v>0.2079999999999993</c:v>
                </c:pt>
                <c:pt idx="6">
                  <c:v>-0.16800000000000104</c:v>
                </c:pt>
                <c:pt idx="7">
                  <c:v>-0.12000000000000099</c:v>
                </c:pt>
                <c:pt idx="8">
                  <c:v>-4.8499999999999766E-2</c:v>
                </c:pt>
                <c:pt idx="9">
                  <c:v>-9.7000000000000419E-2</c:v>
                </c:pt>
                <c:pt idx="10">
                  <c:v>-1.0142499999999997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'DR Diff'!$Y$11</c:f>
              <c:strCache>
                <c:ptCount val="1"/>
                <c:pt idx="0">
                  <c:v>Max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'DR Diff'!$V$12:$V$22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'DR Diff'!$Y$12:$Y$22</c:f>
              <c:numCache>
                <c:formatCode>#,##0.000</c:formatCode>
                <c:ptCount val="11"/>
                <c:pt idx="0">
                  <c:v>7.5370000000000026</c:v>
                </c:pt>
                <c:pt idx="1">
                  <c:v>4.6870000000000012</c:v>
                </c:pt>
                <c:pt idx="2">
                  <c:v>7.1400000000000006</c:v>
                </c:pt>
                <c:pt idx="3">
                  <c:v>8.93</c:v>
                </c:pt>
                <c:pt idx="4">
                  <c:v>4.3639999999999972</c:v>
                </c:pt>
                <c:pt idx="5">
                  <c:v>1.6699999999999982</c:v>
                </c:pt>
                <c:pt idx="6">
                  <c:v>0.76099999999999923</c:v>
                </c:pt>
                <c:pt idx="7">
                  <c:v>4.5629999999999988</c:v>
                </c:pt>
                <c:pt idx="8">
                  <c:v>0.59499999999999886</c:v>
                </c:pt>
                <c:pt idx="9">
                  <c:v>0.14699999999999935</c:v>
                </c:pt>
                <c:pt idx="10">
                  <c:v>1.7763568394002505E-15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'DR Diff'!$Z$11</c:f>
              <c:strCache>
                <c:ptCount val="1"/>
                <c:pt idx="0">
                  <c:v>Min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'DR Diff'!$V$12:$V$22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'DR Diff'!$Z$12:$Z$22</c:f>
              <c:numCache>
                <c:formatCode>#,##0.000</c:formatCode>
                <c:ptCount val="11"/>
                <c:pt idx="0">
                  <c:v>-0.72800000000000153</c:v>
                </c:pt>
                <c:pt idx="1">
                  <c:v>-0.38800000000000168</c:v>
                </c:pt>
                <c:pt idx="2">
                  <c:v>-0.21499999999999986</c:v>
                </c:pt>
                <c:pt idx="3">
                  <c:v>0.25222222222222968</c:v>
                </c:pt>
                <c:pt idx="4">
                  <c:v>-0.33199999999999719</c:v>
                </c:pt>
                <c:pt idx="5">
                  <c:v>-2.8119999999999976</c:v>
                </c:pt>
                <c:pt idx="6">
                  <c:v>-0.50300000000000011</c:v>
                </c:pt>
                <c:pt idx="7">
                  <c:v>-1.4359999999999999</c:v>
                </c:pt>
                <c:pt idx="8">
                  <c:v>-1.5010000000000012</c:v>
                </c:pt>
                <c:pt idx="9">
                  <c:v>-0.94399999999999906</c:v>
                </c:pt>
                <c:pt idx="10">
                  <c:v>-1.1099999999999994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'DR Diff'!$AA$11</c:f>
              <c:strCache>
                <c:ptCount val="1"/>
                <c:pt idx="0">
                  <c:v>Q3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'DR Diff'!$V$12:$V$22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</c:numCache>
            </c:numRef>
          </c:cat>
          <c:val>
            <c:numRef>
              <c:f>'DR Diff'!$AA$12:$AA$22</c:f>
              <c:numCache>
                <c:formatCode>#,##0.000</c:formatCode>
                <c:ptCount val="11"/>
                <c:pt idx="0">
                  <c:v>0.18999999999999773</c:v>
                </c:pt>
                <c:pt idx="1">
                  <c:v>0.9480000000000004</c:v>
                </c:pt>
                <c:pt idx="2">
                  <c:v>3.7459999999999987</c:v>
                </c:pt>
                <c:pt idx="3">
                  <c:v>4.963611111111117</c:v>
                </c:pt>
                <c:pt idx="4">
                  <c:v>3.0474999999999977</c:v>
                </c:pt>
                <c:pt idx="5">
                  <c:v>0.91375000000000117</c:v>
                </c:pt>
                <c:pt idx="6">
                  <c:v>-2.1999999999999353E-2</c:v>
                </c:pt>
                <c:pt idx="7">
                  <c:v>1.1670000000000016</c:v>
                </c:pt>
                <c:pt idx="8">
                  <c:v>0.16925000000000168</c:v>
                </c:pt>
                <c:pt idx="9">
                  <c:v>2.899999999999725E-2</c:v>
                </c:pt>
                <c:pt idx="10">
                  <c:v>-0.28900000000000015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>
              <a:headEnd type="oval"/>
              <a:tailEnd type="oval"/>
            </a:ln>
          </c:spPr>
        </c:hiLowLines>
        <c:upDownBars>
          <c:gapWidth val="150"/>
          <c:upBars>
            <c:spPr>
              <a:noFill/>
            </c:spPr>
          </c:upBars>
          <c:downBars>
            <c:spPr>
              <a:noFill/>
            </c:spPr>
          </c:downBars>
        </c:upDownBars>
        <c:axId val="299016320"/>
        <c:axId val="299021416"/>
      </c:stockChart>
      <c:catAx>
        <c:axId val="1928110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Site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99018672"/>
        <c:crossesAt val="-4"/>
        <c:auto val="1"/>
        <c:lblAlgn val="ctr"/>
        <c:lblOffset val="100"/>
        <c:noMultiLvlLbl val="0"/>
      </c:catAx>
      <c:valAx>
        <c:axId val="299018672"/>
        <c:scaling>
          <c:orientation val="minMax"/>
          <c:max val="10"/>
          <c:min val="-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Difference in Daily Range (C)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92811000"/>
        <c:crosses val="autoZero"/>
        <c:crossBetween val="between"/>
      </c:valAx>
      <c:valAx>
        <c:axId val="299021416"/>
        <c:scaling>
          <c:orientation val="minMax"/>
        </c:scaling>
        <c:delete val="0"/>
        <c:axPos val="r"/>
        <c:numFmt formatCode="#,##0.0" sourceLinked="0"/>
        <c:majorTickMark val="out"/>
        <c:minorTickMark val="none"/>
        <c:tickLblPos val="none"/>
        <c:crossAx val="299016320"/>
        <c:crosses val="max"/>
        <c:crossBetween val="between"/>
      </c:valAx>
      <c:catAx>
        <c:axId val="2990163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99021416"/>
        <c:crosses val="autoZero"/>
        <c:auto val="1"/>
        <c:lblAlgn val="ctr"/>
        <c:lblOffset val="100"/>
        <c:noMultiLvlLbl val="0"/>
      </c:catAx>
      <c:spPr>
        <a:solidFill>
          <a:schemeClr val="accent6">
            <a:lumMod val="40000"/>
            <a:lumOff val="60000"/>
          </a:schemeClr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>
          <a:latin typeface="Times New Roman" pitchFamily="18" charset="0"/>
          <a:cs typeface="Times New Roman" pitchFamily="18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0.10199</cdr:x>
      <cdr:y>0.61162</cdr:y>
    </cdr:from>
    <cdr:to>
      <cdr:x>0.97371</cdr:x>
      <cdr:y>0.61449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804365" y="2960403"/>
          <a:ext cx="6874994" cy="13906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chemeClr val="accent4">
              <a:lumMod val="75000"/>
            </a:schemeClr>
          </a:solidFill>
          <a:prstDash val="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A39FE8-48B7-4AF6-841B-12D76D8951E3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421CE-2B52-4881-8A49-BBC7518AF5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457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6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7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64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6749"/>
            <a:ext cx="7886700" cy="8758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15291"/>
            <a:ext cx="7886700" cy="484106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1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16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77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16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240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6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10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samuelkirk.co.uk/ekmps/shops/samuelkirk/images/stones-ocean-mix-pebbles-ton-non-return-bag--10820-p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solidFill>
            <a:srgbClr val="FAF2D4">
              <a:alpha val="85098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solidFill>
            <a:srgbClr val="CCD8E7">
              <a:alpha val="89804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49154" y="6457655"/>
            <a:ext cx="1332854" cy="3615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1037" y="6479423"/>
            <a:ext cx="6887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8696E700-9A37-4A23-86FB-2BF8F06CA1E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9" descr="msmu logo 3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414304"/>
            <a:ext cx="1401626" cy="443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4962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>
              <a:lumMod val="50000"/>
            </a:schemeClr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7877"/>
            <a:ext cx="7772400" cy="2912086"/>
          </a:xfrm>
        </p:spPr>
        <p:txBody>
          <a:bodyPr anchor="ctr" anchorCtr="1">
            <a:noAutofit/>
          </a:bodyPr>
          <a:lstStyle/>
          <a:p>
            <a:r>
              <a:rPr lang="en-US" sz="3600" b="1" dirty="0"/>
              <a:t>Forested </a:t>
            </a:r>
            <a:r>
              <a:rPr lang="en-US" sz="3600" b="1" dirty="0" smtClean="0"/>
              <a:t>Riparian Zones Affect </a:t>
            </a:r>
            <a:r>
              <a:rPr lang="en-US" sz="3600" b="1" dirty="0"/>
              <a:t>the </a:t>
            </a:r>
            <a:r>
              <a:rPr lang="en-US" sz="3600" b="1" dirty="0" smtClean="0"/>
              <a:t>Temperature Regime: </a:t>
            </a:r>
            <a:br>
              <a:rPr lang="en-US" sz="3600" b="1" dirty="0" smtClean="0"/>
            </a:br>
            <a:r>
              <a:rPr lang="en-US" sz="3600" b="1" dirty="0" smtClean="0"/>
              <a:t>A </a:t>
            </a:r>
            <a:r>
              <a:rPr lang="en-US" sz="3600" b="1" dirty="0"/>
              <a:t>collaborative research project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97580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Jeffrey A. Simmons</a:t>
            </a:r>
          </a:p>
          <a:p>
            <a:r>
              <a:rPr lang="en-US" dirty="0" smtClean="0"/>
              <a:t>Mount St. Mary’s University</a:t>
            </a:r>
          </a:p>
          <a:p>
            <a:endParaRPr lang="en-US" dirty="0"/>
          </a:p>
          <a:p>
            <a:r>
              <a:rPr lang="en-US" dirty="0" smtClean="0"/>
              <a:t>Presented by </a:t>
            </a:r>
            <a:r>
              <a:rPr lang="en-US" b="1" dirty="0" smtClean="0"/>
              <a:t>Bob Pohlad</a:t>
            </a:r>
          </a:p>
          <a:p>
            <a:r>
              <a:rPr lang="en-US" dirty="0" err="1" smtClean="0"/>
              <a:t>Ferrum</a:t>
            </a:r>
            <a:r>
              <a:rPr lang="en-US" dirty="0" smtClean="0"/>
              <a:t>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9477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Two Curricula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inquiry-driven lab activities were developed to provide a link between the research project and teaching.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Each includes student instructions, Instructor tips, worksheets, analysis questions, answer key and data from the project </a:t>
            </a:r>
            <a:r>
              <a:rPr lang="en-US" sz="1800" dirty="0" smtClean="0"/>
              <a:t>(erenweb.org/education/curricula)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Instructors can replicate the study at their own site and compare their results with those of the EREN study.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946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Assessment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Pre-/Post-content test was administered to 58 students at six institutions</a:t>
            </a:r>
          </a:p>
          <a:p>
            <a:endParaRPr lang="en-US" dirty="0" smtClean="0"/>
          </a:p>
          <a:p>
            <a:r>
              <a:rPr lang="en-US" dirty="0" smtClean="0"/>
              <a:t>Overall student scores increased by 28% (paired t-test, p &lt; 0.001).</a:t>
            </a:r>
          </a:p>
          <a:p>
            <a:endParaRPr lang="en-US" dirty="0"/>
          </a:p>
          <a:p>
            <a:r>
              <a:rPr lang="en-US" dirty="0" smtClean="0"/>
              <a:t>Scores from 4 questions related to spatial scale increased by 22% (p &lt; 0.01)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0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to other EREN projects</a:t>
            </a:r>
          </a:p>
          <a:p>
            <a:pPr lvl="1"/>
            <a:r>
              <a:rPr lang="en-US" dirty="0" smtClean="0"/>
              <a:t>Limited duration, limited commitment for participants</a:t>
            </a:r>
          </a:p>
          <a:p>
            <a:pPr lvl="1"/>
            <a:r>
              <a:rPr lang="en-US" dirty="0" smtClean="0"/>
              <a:t>Less student involvement (automated data collection)</a:t>
            </a:r>
          </a:p>
          <a:p>
            <a:pPr lvl="1"/>
            <a:r>
              <a:rPr lang="en-US" dirty="0" smtClean="0"/>
              <a:t>Faster publication</a:t>
            </a:r>
          </a:p>
          <a:p>
            <a:pPr lvl="1"/>
            <a:r>
              <a:rPr lang="en-US" dirty="0" smtClean="0"/>
              <a:t>Similar cost (low)</a:t>
            </a:r>
          </a:p>
          <a:p>
            <a:pPr lvl="1"/>
            <a:endParaRPr lang="en-US" dirty="0"/>
          </a:p>
          <a:p>
            <a:r>
              <a:rPr lang="en-US" dirty="0" smtClean="0"/>
              <a:t>Common written protocol was the key to success</a:t>
            </a:r>
          </a:p>
          <a:p>
            <a:endParaRPr lang="en-US" dirty="0"/>
          </a:p>
          <a:p>
            <a:r>
              <a:rPr lang="en-US" dirty="0" smtClean="0"/>
              <a:t>Maintaining equipment (floods, vandalism) and downloading frequently were challenges.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86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741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Study Design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Research Results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Two Curricula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Assessment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Reflections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47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solidFill>
            <a:schemeClr val="accent1">
              <a:lumMod val="40000"/>
              <a:lumOff val="60000"/>
              <a:alpha val="89804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5" name="Trapezoid 14"/>
          <p:cNvSpPr/>
          <p:nvPr/>
        </p:nvSpPr>
        <p:spPr>
          <a:xfrm rot="10800000">
            <a:off x="7426411" y="1825625"/>
            <a:ext cx="1048978" cy="1878750"/>
          </a:xfrm>
          <a:prstGeom prst="trapezoid">
            <a:avLst/>
          </a:prstGeom>
          <a:solidFill>
            <a:srgbClr val="33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Study Design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100-m stream segments</a:t>
            </a:r>
          </a:p>
          <a:p>
            <a:r>
              <a:rPr lang="en-US" sz="2400" dirty="0"/>
              <a:t>1 Forested and 1 </a:t>
            </a:r>
            <a:r>
              <a:rPr lang="en-US" sz="2400" dirty="0" smtClean="0"/>
              <a:t>Open, otherwise similar</a:t>
            </a:r>
          </a:p>
          <a:p>
            <a:r>
              <a:rPr lang="en-US" sz="2400" dirty="0" smtClean="0"/>
              <a:t>Temperature dataloggers at beginning and end of segments</a:t>
            </a:r>
          </a:p>
          <a:p>
            <a:r>
              <a:rPr lang="en-US" sz="2400" dirty="0" smtClean="0"/>
              <a:t>Weather stations at midpoint</a:t>
            </a:r>
          </a:p>
          <a:p>
            <a:r>
              <a:rPr lang="en-US" sz="2400" dirty="0" smtClean="0"/>
              <a:t>Record temperatures every 20 min, June-Sept, 2011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3</a:t>
            </a:fld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7790858" y="1893431"/>
            <a:ext cx="454662" cy="4136667"/>
          </a:xfrm>
          <a:custGeom>
            <a:avLst/>
            <a:gdLst>
              <a:gd name="connsiteX0" fmla="*/ 194711 w 454662"/>
              <a:gd name="connsiteY0" fmla="*/ 0 h 4610706"/>
              <a:gd name="connsiteX1" fmla="*/ 9360 w 454662"/>
              <a:gd name="connsiteY1" fmla="*/ 1495167 h 4610706"/>
              <a:gd name="connsiteX2" fmla="*/ 454203 w 454662"/>
              <a:gd name="connsiteY2" fmla="*/ 2533135 h 4610706"/>
              <a:gd name="connsiteX3" fmla="*/ 95857 w 454662"/>
              <a:gd name="connsiteY3" fmla="*/ 4275438 h 4610706"/>
              <a:gd name="connsiteX4" fmla="*/ 194711 w 454662"/>
              <a:gd name="connsiteY4" fmla="*/ 4609070 h 4610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4662" h="4610706">
                <a:moveTo>
                  <a:pt x="194711" y="0"/>
                </a:moveTo>
                <a:cubicBezTo>
                  <a:pt x="80411" y="536489"/>
                  <a:pt x="-33889" y="1072978"/>
                  <a:pt x="9360" y="1495167"/>
                </a:cubicBezTo>
                <a:cubicBezTo>
                  <a:pt x="52609" y="1917356"/>
                  <a:pt x="439787" y="2069756"/>
                  <a:pt x="454203" y="2533135"/>
                </a:cubicBezTo>
                <a:cubicBezTo>
                  <a:pt x="468619" y="2996514"/>
                  <a:pt x="139106" y="3929449"/>
                  <a:pt x="95857" y="4275438"/>
                </a:cubicBezTo>
                <a:cubicBezTo>
                  <a:pt x="52608" y="4621427"/>
                  <a:pt x="123659" y="4615248"/>
                  <a:pt x="194711" y="4609070"/>
                </a:cubicBezTo>
              </a:path>
            </a:pathLst>
          </a:cu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7795768" y="2125362"/>
            <a:ext cx="222421" cy="18535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7878147" y="3465943"/>
            <a:ext cx="222421" cy="18535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>
            <a:off x="8093439" y="3839311"/>
            <a:ext cx="222421" cy="18535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7784562" y="5486400"/>
            <a:ext cx="222421" cy="185352"/>
          </a:xfrm>
          <a:prstGeom prst="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Collate 15"/>
          <p:cNvSpPr/>
          <p:nvPr/>
        </p:nvSpPr>
        <p:spPr>
          <a:xfrm>
            <a:off x="7895772" y="4600112"/>
            <a:ext cx="128993" cy="259492"/>
          </a:xfrm>
          <a:prstGeom prst="flowChartCollat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lowchart: Collate 16"/>
          <p:cNvSpPr/>
          <p:nvPr/>
        </p:nvSpPr>
        <p:spPr>
          <a:xfrm>
            <a:off x="7860127" y="2678018"/>
            <a:ext cx="128993" cy="259492"/>
          </a:xfrm>
          <a:prstGeom prst="flowChartCollat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Line Callout 1 18"/>
          <p:cNvSpPr/>
          <p:nvPr/>
        </p:nvSpPr>
        <p:spPr>
          <a:xfrm>
            <a:off x="4629150" y="5807676"/>
            <a:ext cx="2434959" cy="321580"/>
          </a:xfrm>
          <a:prstGeom prst="borderCallout1">
            <a:avLst>
              <a:gd name="adj1" fmla="val 64234"/>
              <a:gd name="adj2" fmla="val 99405"/>
              <a:gd name="adj3" fmla="val -53852"/>
              <a:gd name="adj4" fmla="val 132974"/>
            </a:avLst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Temperature datalogger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Line Callout 1 19"/>
          <p:cNvSpPr/>
          <p:nvPr/>
        </p:nvSpPr>
        <p:spPr>
          <a:xfrm>
            <a:off x="5203557" y="4698814"/>
            <a:ext cx="1860552" cy="321580"/>
          </a:xfrm>
          <a:prstGeom prst="borderCallout1">
            <a:avLst>
              <a:gd name="adj1" fmla="val 64234"/>
              <a:gd name="adj2" fmla="val 99405"/>
              <a:gd name="adj3" fmla="val 115219"/>
              <a:gd name="adj4" fmla="val 153906"/>
            </a:avLst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Open segment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Line Callout 1 20"/>
          <p:cNvSpPr/>
          <p:nvPr/>
        </p:nvSpPr>
        <p:spPr>
          <a:xfrm>
            <a:off x="5036490" y="2125362"/>
            <a:ext cx="2027619" cy="321580"/>
          </a:xfrm>
          <a:prstGeom prst="borderCallout1">
            <a:avLst>
              <a:gd name="adj1" fmla="val 64234"/>
              <a:gd name="adj2" fmla="val 99405"/>
              <a:gd name="adj3" fmla="val 130590"/>
              <a:gd name="adj4" fmla="val 138792"/>
            </a:avLst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Forested segment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Line Callout 1 21"/>
          <p:cNvSpPr/>
          <p:nvPr/>
        </p:nvSpPr>
        <p:spPr>
          <a:xfrm>
            <a:off x="5203557" y="2933959"/>
            <a:ext cx="1860552" cy="321580"/>
          </a:xfrm>
          <a:prstGeom prst="borderCallout1">
            <a:avLst>
              <a:gd name="adj1" fmla="val 64234"/>
              <a:gd name="adj2" fmla="val 99405"/>
              <a:gd name="adj3" fmla="val -11583"/>
              <a:gd name="adj4" fmla="val 146601"/>
            </a:avLst>
          </a:prstGeom>
          <a:noFill/>
          <a:ln w="190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Weather station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91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Study Design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515291"/>
            <a:ext cx="7886700" cy="1129055"/>
          </a:xfrm>
        </p:spPr>
        <p:txBody>
          <a:bodyPr/>
          <a:lstStyle/>
          <a:p>
            <a:r>
              <a:rPr lang="en-US" dirty="0" smtClean="0"/>
              <a:t>Common protocols used at 11 sites across North America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4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94022" y="2842053"/>
            <a:ext cx="6224089" cy="3846470"/>
            <a:chOff x="0" y="0"/>
            <a:chExt cx="6262518" cy="4146698"/>
          </a:xfrm>
        </p:grpSpPr>
        <p:grpSp>
          <p:nvGrpSpPr>
            <p:cNvPr id="9" name="Group 8"/>
            <p:cNvGrpSpPr/>
            <p:nvPr/>
          </p:nvGrpSpPr>
          <p:grpSpPr>
            <a:xfrm>
              <a:off x="31898" y="0"/>
              <a:ext cx="6230620" cy="4082415"/>
              <a:chOff x="0" y="0"/>
              <a:chExt cx="6230620" cy="4082415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0" y="0"/>
                <a:ext cx="6230620" cy="4082415"/>
                <a:chOff x="0" y="0"/>
                <a:chExt cx="6230679" cy="4082903"/>
              </a:xfrm>
            </p:grpSpPr>
            <p:pic>
              <p:nvPicPr>
                <p:cNvPr id="17" name="Picture 16"/>
                <p:cNvPicPr>
                  <a:picLocks noChangeAspect="1"/>
                </p:cNvPicPr>
                <p:nvPr/>
              </p:nvPicPr>
              <p:blipFill rotWithShape="1"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27022" t="45133" r="5334"/>
                <a:stretch/>
              </p:blipFill>
              <p:spPr bwMode="auto">
                <a:xfrm>
                  <a:off x="0" y="0"/>
                  <a:ext cx="6230679" cy="4082903"/>
                </a:xfrm>
                <a:prstGeom prst="rect">
                  <a:avLst/>
                </a:prstGeom>
                <a:ln>
                  <a:noFill/>
                </a:ln>
                <a:extLst>
                  <a:ext uri="{53640926-AAD7-44D8-BBD7-CCE9431645EC}">
                    <a14:shadowObscured xmlns:a14="http://schemas.microsoft.com/office/drawing/2010/main"/>
                  </a:ext>
                </a:extLst>
              </p:spPr>
            </p:pic>
            <p:sp>
              <p:nvSpPr>
                <p:cNvPr id="18" name="Text Box 2"/>
                <p:cNvSpPr txBox="1"/>
                <p:nvPr/>
              </p:nvSpPr>
              <p:spPr>
                <a:xfrm>
                  <a:off x="3604437" y="2562447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9" name="Text Box 5"/>
                <p:cNvSpPr txBox="1"/>
                <p:nvPr/>
              </p:nvSpPr>
              <p:spPr>
                <a:xfrm>
                  <a:off x="4678325" y="1616149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7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0" name="Text Box 7"/>
                <p:cNvSpPr txBox="1"/>
                <p:nvPr/>
              </p:nvSpPr>
              <p:spPr>
                <a:xfrm>
                  <a:off x="4093534" y="1584251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8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1" name="Text Box 8"/>
                <p:cNvSpPr txBox="1"/>
                <p:nvPr/>
              </p:nvSpPr>
              <p:spPr>
                <a:xfrm>
                  <a:off x="4391497" y="1754018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6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" name="Text Box 9"/>
                <p:cNvSpPr txBox="1"/>
                <p:nvPr/>
              </p:nvSpPr>
              <p:spPr>
                <a:xfrm>
                  <a:off x="2945218" y="1403498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9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" name="Text Box 10"/>
                <p:cNvSpPr txBox="1"/>
                <p:nvPr/>
              </p:nvSpPr>
              <p:spPr>
                <a:xfrm>
                  <a:off x="1350334" y="1180214"/>
                  <a:ext cx="45720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10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" name="Text Box 11"/>
                <p:cNvSpPr txBox="1"/>
                <p:nvPr/>
              </p:nvSpPr>
              <p:spPr>
                <a:xfrm>
                  <a:off x="4465674" y="2254103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" name="Text Box 12"/>
                <p:cNvSpPr txBox="1"/>
                <p:nvPr/>
              </p:nvSpPr>
              <p:spPr>
                <a:xfrm>
                  <a:off x="574158" y="616689"/>
                  <a:ext cx="393065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11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4317160" y="1753113"/>
                <a:ext cx="701054" cy="479371"/>
                <a:chOff x="342" y="51903"/>
                <a:chExt cx="701054" cy="479371"/>
              </a:xfrm>
            </p:grpSpPr>
            <p:sp>
              <p:nvSpPr>
                <p:cNvPr id="13" name="Text Box 3"/>
                <p:cNvSpPr txBox="1"/>
                <p:nvPr/>
              </p:nvSpPr>
              <p:spPr>
                <a:xfrm>
                  <a:off x="382626" y="51903"/>
                  <a:ext cx="318770" cy="35052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400" b="1"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4</a:t>
                  </a:r>
                  <a:endParaRPr lang="en-US" sz="1100">
                    <a:effectLst/>
                    <a:latin typeface="Calisto MT" panose="0204060305050503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4" name="Group 13"/>
                <p:cNvGrpSpPr/>
                <p:nvPr/>
              </p:nvGrpSpPr>
              <p:grpSpPr>
                <a:xfrm>
                  <a:off x="342" y="128246"/>
                  <a:ext cx="669303" cy="403028"/>
                  <a:chOff x="342" y="64450"/>
                  <a:chExt cx="669303" cy="403028"/>
                </a:xfrm>
              </p:grpSpPr>
              <p:sp>
                <p:nvSpPr>
                  <p:cNvPr id="15" name="Text Box 4"/>
                  <p:cNvSpPr txBox="1"/>
                  <p:nvPr/>
                </p:nvSpPr>
                <p:spPr>
                  <a:xfrm>
                    <a:off x="350875" y="116958"/>
                    <a:ext cx="318770" cy="35052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3</a:t>
                    </a:r>
                    <a:endParaRPr lang="en-US" sz="1100">
                      <a:effectLst/>
                      <a:latin typeface="Calisto MT" panose="02040603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6" name="Text Box 6"/>
                  <p:cNvSpPr txBox="1"/>
                  <p:nvPr/>
                </p:nvSpPr>
                <p:spPr>
                  <a:xfrm>
                    <a:off x="342" y="64450"/>
                    <a:ext cx="393065" cy="350520"/>
                  </a:xfrm>
                  <a:prstGeom prst="rect">
                    <a:avLst/>
                  </a:prstGeom>
                  <a:no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4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5</a:t>
                    </a:r>
                    <a:endParaRPr lang="en-US" sz="1100">
                      <a:effectLst/>
                      <a:latin typeface="Calisto MT" panose="0204060305050503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  <p:sp>
          <p:nvSpPr>
            <p:cNvPr id="10" name="Rectangle 9"/>
            <p:cNvSpPr/>
            <p:nvPr/>
          </p:nvSpPr>
          <p:spPr>
            <a:xfrm>
              <a:off x="0" y="3296093"/>
              <a:ext cx="499730" cy="85060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526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361923"/>
              </p:ext>
            </p:extLst>
          </p:nvPr>
        </p:nvGraphicFramePr>
        <p:xfrm>
          <a:off x="628650" y="1376579"/>
          <a:ext cx="78867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577"/>
                <a:gridCol w="1937288"/>
                <a:gridCol w="232475"/>
                <a:gridCol w="1782305"/>
                <a:gridCol w="20680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Michelle Anderson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 of Montana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Western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Thomas</a:t>
                      </a:r>
                      <a:r>
                        <a:rPr lang="en-US" baseline="0" dirty="0" smtClean="0"/>
                        <a:t> Murray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Elizabethtown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William Dress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Robert Morris University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John </a:t>
                      </a:r>
                      <a:r>
                        <a:rPr lang="en-US" dirty="0" err="1" smtClean="0"/>
                        <a:t>Niedzwicki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Belmont University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Catherine Hanna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Robert Morris University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Darlene Panvini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Belmont University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Dan Hornbach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Macalester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Bob Pohlad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Ferrum</a:t>
                      </a:r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Alida Janmaat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of Fraser Valley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Frank</a:t>
                      </a:r>
                      <a:r>
                        <a:rPr lang="en-US" baseline="0" dirty="0" smtClean="0"/>
                        <a:t> Kuserk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Moravian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Jeffrey Simmons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Mount St. Mary’s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James G. March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Washington &amp; Jefferson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Carolyn Thomas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Ferrum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Thomas</a:t>
                      </a:r>
                      <a:r>
                        <a:rPr lang="en-US" baseline="0" dirty="0" smtClean="0"/>
                        <a:t> Murray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Elizabethtown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College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Liette</a:t>
                      </a:r>
                      <a:r>
                        <a:rPr lang="en-US" baseline="0" dirty="0" smtClean="0"/>
                        <a:t> Vasseur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Brock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University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96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Study Design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Calculated several temperature parameters for each site (e.g., daily maximum T, daily fluctuation)</a:t>
            </a:r>
          </a:p>
          <a:p>
            <a:endParaRPr lang="en-US" dirty="0"/>
          </a:p>
          <a:p>
            <a:r>
              <a:rPr lang="en-US" dirty="0" smtClean="0"/>
              <a:t>Compared Forested vs. Open with paired t-test</a:t>
            </a:r>
          </a:p>
          <a:p>
            <a:endParaRPr lang="en-US" dirty="0"/>
          </a:p>
          <a:p>
            <a:r>
              <a:rPr lang="en-US" dirty="0" smtClean="0"/>
              <a:t>Used heat budget model (SSTEMP) to examine components of heat flux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060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Research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922314"/>
              </p:ext>
            </p:extLst>
          </p:nvPr>
        </p:nvGraphicFramePr>
        <p:xfrm>
          <a:off x="628650" y="1516063"/>
          <a:ext cx="7886700" cy="4840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985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Research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Overall, forested segments were cooler and had less extreme temperatures than open segments</a:t>
            </a:r>
          </a:p>
          <a:p>
            <a:endParaRPr lang="en-US" dirty="0"/>
          </a:p>
          <a:p>
            <a:r>
              <a:rPr lang="en-US" dirty="0" smtClean="0"/>
              <a:t>Amount of light was the main cause of daily variability and site differences </a:t>
            </a:r>
          </a:p>
          <a:p>
            <a:endParaRPr lang="en-US" dirty="0"/>
          </a:p>
          <a:p>
            <a:r>
              <a:rPr lang="en-US" dirty="0" smtClean="0"/>
              <a:t>Groundwater inputs can offset canopy/light effects.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946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Research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Manuscript has been published (open access)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A comparison of the stream temperature regime under forested and non-forested riparian zones at eleven sites across North America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Simmons, et al. 2014. River Research and Applications (online)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08/15/2014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6E700-9A37-4A23-86FB-2BF8F06CA1E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435059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342</TotalTime>
  <Words>498</Words>
  <Application>Microsoft Office PowerPoint</Application>
  <PresentationFormat>On-screen Show (4:3)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Calisto MT</vt:lpstr>
      <vt:lpstr>Candara</vt:lpstr>
      <vt:lpstr>Times New Roman</vt:lpstr>
      <vt:lpstr>Stream Theme</vt:lpstr>
      <vt:lpstr>Forested Riparian Zones Affect the Temperature Regime:  A collaborative research project</vt:lpstr>
      <vt:lpstr>Overview</vt:lpstr>
      <vt:lpstr>1. Study Design</vt:lpstr>
      <vt:lpstr>1. Study Design</vt:lpstr>
      <vt:lpstr>Participants</vt:lpstr>
      <vt:lpstr>1. Study Design</vt:lpstr>
      <vt:lpstr>2. Research Results</vt:lpstr>
      <vt:lpstr>2. Research Results</vt:lpstr>
      <vt:lpstr>2. Research Results</vt:lpstr>
      <vt:lpstr>3. Two Curricula</vt:lpstr>
      <vt:lpstr>4. Assessment </vt:lpstr>
      <vt:lpstr>5. Reflections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Simmons, Jeffrey</dc:creator>
  <cp:lastModifiedBy>Marissa Witkovsky</cp:lastModifiedBy>
  <cp:revision>20</cp:revision>
  <dcterms:created xsi:type="dcterms:W3CDTF">2014-08-08T14:08:48Z</dcterms:created>
  <dcterms:modified xsi:type="dcterms:W3CDTF">2015-03-19T21:04:11Z</dcterms:modified>
</cp:coreProperties>
</file>